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86" r:id="rId3"/>
    <p:sldId id="289" r:id="rId4"/>
    <p:sldId id="284" r:id="rId5"/>
    <p:sldId id="287" r:id="rId6"/>
    <p:sldId id="275" r:id="rId7"/>
    <p:sldId id="282" r:id="rId8"/>
    <p:sldId id="278" r:id="rId9"/>
    <p:sldId id="266" r:id="rId10"/>
    <p:sldId id="290" r:id="rId11"/>
    <p:sldId id="288"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366FF"/>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7B05346-2E07-4777-A31D-240DC9B808C6}" type="datetimeFigureOut">
              <a:rPr lang="en-US"/>
              <a:pPr>
                <a:defRPr/>
              </a:pPr>
              <a:t>7/15/2010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7E65BF2-DA2C-48ED-AF8A-DC9DD76F59FC}"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3B2F81-6C9D-4F37-A502-D305653B6D3A}" type="slidenum">
              <a:rPr lang="en-US" smtClean="0"/>
              <a:pPr fontAlgn="base">
                <a:spcBef>
                  <a:spcPct val="0"/>
                </a:spcBef>
                <a:spcAft>
                  <a:spcPct val="0"/>
                </a:spcAft>
                <a:defRPr/>
              </a:pPr>
              <a:t>1</a:t>
            </a:fld>
            <a:endParaRPr lang="en-US" smtClean="0"/>
          </a:p>
        </p:txBody>
      </p:sp>
      <p:sp>
        <p:nvSpPr>
          <p:cNvPr id="133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3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Format of presentation</a:t>
            </a:r>
          </a:p>
          <a:p>
            <a:pPr eaLnBrk="1" hangingPunct="1">
              <a:spcBef>
                <a:spcPct val="0"/>
              </a:spcBef>
            </a:pPr>
            <a:r>
              <a:rPr lang="en-GB" smtClean="0"/>
              <a:t>Background to ALPS</a:t>
            </a:r>
          </a:p>
          <a:p>
            <a:pPr eaLnBrk="1" hangingPunct="1">
              <a:spcBef>
                <a:spcPct val="0"/>
              </a:spcBef>
            </a:pPr>
            <a:r>
              <a:rPr lang="en-GB" smtClean="0"/>
              <a:t>What ALPS is doing</a:t>
            </a:r>
          </a:p>
          <a:p>
            <a:pPr eaLnBrk="1" hangingPunct="1">
              <a:spcBef>
                <a:spcPct val="0"/>
              </a:spcBef>
            </a:pPr>
            <a:r>
              <a:rPr lang="en-GB" smtClean="0"/>
              <a:t>……</a:t>
            </a:r>
          </a:p>
          <a:p>
            <a:pPr eaLnBrk="1" hangingPunct="1">
              <a:spcBef>
                <a:spcPct val="0"/>
              </a:spcBef>
            </a:pPr>
            <a:endParaRPr lang="en-GB" smtClean="0"/>
          </a:p>
          <a:p>
            <a:pPr eaLnBrk="1" hangingPunct="1">
              <a:spcBef>
                <a:spcPct val="0"/>
              </a:spcBef>
            </a:pPr>
            <a:endParaRPr lang="en-GB" smtClean="0"/>
          </a:p>
          <a:p>
            <a:pPr eaLnBrk="1" hangingPunct="1">
              <a:spcBef>
                <a:spcPct val="0"/>
              </a:spcBef>
            </a:pPr>
            <a:r>
              <a:rPr lang="en-GB" smtClean="0"/>
              <a:t>Funded by the Higher Education Funding Council for England   74 “CETLS”  £315m  single largest funding programme to develop L&amp;T, </a:t>
            </a:r>
          </a:p>
          <a:p>
            <a:pPr eaLnBrk="1" hangingPunct="1">
              <a:spcBef>
                <a:spcPct val="0"/>
              </a:spcBef>
            </a:pPr>
            <a:r>
              <a:rPr lang="en-GB" smtClean="0"/>
              <a:t>To raise profile of L&amp;T, awarded to already excellent institutions, based at the University of Leeds</a:t>
            </a:r>
          </a:p>
          <a:p>
            <a:pPr eaLnBrk="1" hangingPunct="1">
              <a:spcBef>
                <a:spcPct val="0"/>
              </a:spcBef>
            </a:pPr>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p:txBody>
          <a:bodyPr/>
          <a:lstStyle/>
          <a:p>
            <a:pPr>
              <a:defRPr/>
            </a:pPr>
            <a:fld id="{183E7D5D-9794-4D5A-B0D2-51C915960F3B}" type="slidenum">
              <a:rPr lang="en-GB" smtClean="0"/>
              <a:pPr>
                <a:defRPr/>
              </a:pPr>
              <a:t>2</a:t>
            </a:fld>
            <a:endParaRPr lang="en-GB" smtClean="0"/>
          </a:p>
        </p:txBody>
      </p:sp>
      <p:sp>
        <p:nvSpPr>
          <p:cNvPr id="14339"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4340" name="Rectangle 3"/>
          <p:cNvSpPr>
            <a:spLocks noGrp="1" noChangeArrowheads="1"/>
          </p:cNvSpPr>
          <p:nvPr>
            <p:ph type="body" idx="1"/>
          </p:nvPr>
        </p:nvSpPr>
        <p:spPr bwMode="auto">
          <a:xfrm>
            <a:off x="685800" y="4344988"/>
            <a:ext cx="5486400" cy="4113212"/>
          </a:xfrm>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p:txBody>
          <a:bodyPr/>
          <a:lstStyle/>
          <a:p>
            <a:pPr>
              <a:defRPr/>
            </a:pPr>
            <a:fld id="{8628DC46-D5BE-4123-A7F6-35D5BA946744}" type="slidenum">
              <a:rPr lang="en-GB" smtClean="0"/>
              <a:pPr>
                <a:defRPr/>
              </a:pPr>
              <a:t>3</a:t>
            </a:fld>
            <a:endParaRPr lang="en-GB" smtClean="0"/>
          </a:p>
        </p:txBody>
      </p:sp>
      <p:sp>
        <p:nvSpPr>
          <p:cNvPr id="15363"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5364" name="Rectangle 3"/>
          <p:cNvSpPr>
            <a:spLocks noGrp="1" noChangeArrowheads="1"/>
          </p:cNvSpPr>
          <p:nvPr>
            <p:ph type="body" idx="1"/>
          </p:nvPr>
        </p:nvSpPr>
        <p:spPr bwMode="auto">
          <a:xfrm>
            <a:off x="685800" y="4344988"/>
            <a:ext cx="5486400" cy="4113212"/>
          </a:xfrm>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p>
            <a:pPr>
              <a:defRPr/>
            </a:pPr>
            <a:fld id="{BCF94683-180D-4818-BF3D-0DAA69707A6C}" type="slidenum">
              <a:rPr lang="en-US" smtClean="0"/>
              <a:pPr>
                <a:defRPr/>
              </a:pPr>
              <a:t>4</a:t>
            </a:fld>
            <a:endParaRPr lang="en-US" smtClean="0"/>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53EB3E-CA1A-4137-A2CB-FDDD951CD3EC}" type="slidenum">
              <a:rPr lang="en-US" smtClean="0"/>
              <a:pPr fontAlgn="base">
                <a:spcBef>
                  <a:spcPct val="0"/>
                </a:spcBef>
                <a:spcAft>
                  <a:spcPct val="0"/>
                </a:spcAft>
                <a:defRPr/>
              </a:pPr>
              <a:t>5</a:t>
            </a:fld>
            <a:endParaRPr lang="en-US" smtClean="0"/>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GB" smtClean="0"/>
          </a:p>
          <a:p>
            <a:pPr eaLnBrk="1" hangingPunct="1">
              <a:spcBef>
                <a:spcPct val="0"/>
              </a:spcBef>
              <a:buFontTx/>
              <a:buChar char="-"/>
            </a:pPr>
            <a:r>
              <a:rPr lang="en-GB" smtClean="0"/>
              <a:t>8 international presentations (Singapore, South Africa, Canada, Hong Kong)</a:t>
            </a:r>
          </a:p>
          <a:p>
            <a:pPr eaLnBrk="1" hangingPunct="1">
              <a:spcBef>
                <a:spcPct val="0"/>
              </a:spcBef>
              <a:buFontTx/>
              <a:buChar char="-"/>
            </a:pPr>
            <a:r>
              <a:rPr lang="en-GB" smtClean="0"/>
              <a:t>Presentations to PSRBs, eg.Society &amp; College of Radiographers, </a:t>
            </a:r>
          </a:p>
          <a:p>
            <a:pPr eaLnBrk="1" hangingPunct="1">
              <a:spcBef>
                <a:spcPct val="0"/>
              </a:spcBef>
            </a:pPr>
            <a:r>
              <a:rPr lang="en-GB" smtClean="0"/>
              <a:t>HE sector: Institute of Education, EARLI, Solstice</a:t>
            </a:r>
          </a:p>
          <a:p>
            <a:pPr eaLnBrk="1" hangingPunct="1">
              <a:spcBef>
                <a:spcPct val="0"/>
              </a:spcBef>
            </a:pPr>
            <a:r>
              <a:rPr lang="en-GB" smtClean="0"/>
              <a:t>SU conference: Authenticity to Action</a:t>
            </a:r>
          </a:p>
          <a:p>
            <a:pPr eaLnBrk="1" hangingPunct="1">
              <a:spcBef>
                <a:spcPct val="0"/>
              </a:spcBef>
            </a:pPr>
            <a:endParaRPr lang="en-GB" smtClean="0"/>
          </a:p>
          <a:p>
            <a:pPr eaLnBrk="1" hangingPunct="1">
              <a:spcBef>
                <a:spcPct val="0"/>
              </a:spcBef>
            </a:pPr>
            <a:r>
              <a:rPr lang="en-GB" smtClean="0"/>
              <a:t>Awards</a:t>
            </a:r>
          </a:p>
          <a:p>
            <a:pPr eaLnBrk="1" hangingPunct="1">
              <a:spcBef>
                <a:spcPct val="0"/>
              </a:spcBef>
            </a:pPr>
            <a:r>
              <a:rPr lang="en-GB" smtClean="0"/>
              <a:t>ALPS winners of 2: Handheld Learning 2009 award for innovation in HE/FE</a:t>
            </a:r>
          </a:p>
          <a:p>
            <a:pPr eaLnBrk="1" hangingPunct="1">
              <a:spcBef>
                <a:spcPct val="0"/>
              </a:spcBef>
            </a:pPr>
            <a:r>
              <a:rPr lang="en-GB" smtClean="0"/>
              <a:t>Techworld 2008: Mobility project of the year (with T Mobile)</a:t>
            </a:r>
          </a:p>
          <a:p>
            <a:pPr eaLnBrk="1" hangingPunct="1">
              <a:spcBef>
                <a:spcPct val="0"/>
              </a:spcBef>
            </a:pPr>
            <a:endParaRPr lang="en-GB" smtClean="0"/>
          </a:p>
          <a:p>
            <a:pPr eaLnBrk="1" hangingPunct="1">
              <a:spcBef>
                <a:spcPct val="0"/>
              </a:spcBef>
            </a:pPr>
            <a:r>
              <a:rPr lang="en-GB" smtClean="0"/>
              <a:t>Shortlisted (to be awarded this week):</a:t>
            </a:r>
          </a:p>
          <a:p>
            <a:pPr eaLnBrk="1" hangingPunct="1">
              <a:spcBef>
                <a:spcPct val="0"/>
              </a:spcBef>
            </a:pPr>
            <a:r>
              <a:rPr lang="en-GB" smtClean="0"/>
              <a:t>E-learning age award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3AFDE2-75DC-42A1-BA4A-E9A5421FDF4F}" type="slidenum">
              <a:rPr lang="en-US" smtClean="0"/>
              <a:pPr fontAlgn="base">
                <a:spcBef>
                  <a:spcPct val="0"/>
                </a:spcBef>
                <a:spcAft>
                  <a:spcPct val="0"/>
                </a:spcAft>
                <a:defRPr/>
              </a:pPr>
              <a:t>6</a:t>
            </a:fld>
            <a:endParaRPr lang="en-US" smtClean="0"/>
          </a:p>
        </p:txBody>
      </p:sp>
      <p:sp>
        <p:nvSpPr>
          <p:cNvPr id="184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4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GB" smtClean="0"/>
          </a:p>
          <a:p>
            <a:pPr eaLnBrk="1" hangingPunct="1">
              <a:spcBef>
                <a:spcPct val="0"/>
              </a:spcBef>
              <a:buFontTx/>
              <a:buChar char="-"/>
            </a:pPr>
            <a:r>
              <a:rPr lang="en-GB" smtClean="0"/>
              <a:t>8 international presentations (Singapore, South Africa, Canada, Hong Kong)</a:t>
            </a:r>
          </a:p>
          <a:p>
            <a:pPr eaLnBrk="1" hangingPunct="1">
              <a:spcBef>
                <a:spcPct val="0"/>
              </a:spcBef>
              <a:buFontTx/>
              <a:buChar char="-"/>
            </a:pPr>
            <a:r>
              <a:rPr lang="en-GB" smtClean="0"/>
              <a:t>Presentations to PSRBs, eg.Society &amp; College of Radiographers, </a:t>
            </a:r>
          </a:p>
          <a:p>
            <a:pPr eaLnBrk="1" hangingPunct="1">
              <a:spcBef>
                <a:spcPct val="0"/>
              </a:spcBef>
            </a:pPr>
            <a:r>
              <a:rPr lang="en-GB" smtClean="0"/>
              <a:t>HE sector: Institute of Education, EARLI, Solstice</a:t>
            </a:r>
          </a:p>
          <a:p>
            <a:pPr eaLnBrk="1" hangingPunct="1">
              <a:spcBef>
                <a:spcPct val="0"/>
              </a:spcBef>
            </a:pPr>
            <a:r>
              <a:rPr lang="en-GB" smtClean="0"/>
              <a:t>SU conference: Authenticity to Action</a:t>
            </a:r>
          </a:p>
          <a:p>
            <a:pPr eaLnBrk="1" hangingPunct="1">
              <a:spcBef>
                <a:spcPct val="0"/>
              </a:spcBef>
            </a:pPr>
            <a:endParaRPr lang="en-GB" smtClean="0"/>
          </a:p>
          <a:p>
            <a:pPr eaLnBrk="1" hangingPunct="1">
              <a:spcBef>
                <a:spcPct val="0"/>
              </a:spcBef>
            </a:pPr>
            <a:r>
              <a:rPr lang="en-GB" smtClean="0"/>
              <a:t>Awards</a:t>
            </a:r>
          </a:p>
          <a:p>
            <a:pPr eaLnBrk="1" hangingPunct="1">
              <a:spcBef>
                <a:spcPct val="0"/>
              </a:spcBef>
            </a:pPr>
            <a:r>
              <a:rPr lang="en-GB" smtClean="0"/>
              <a:t>ALPS winners of 2: Handheld Learning 2009 award for innovation in HE/FE</a:t>
            </a:r>
          </a:p>
          <a:p>
            <a:pPr eaLnBrk="1" hangingPunct="1">
              <a:spcBef>
                <a:spcPct val="0"/>
              </a:spcBef>
            </a:pPr>
            <a:r>
              <a:rPr lang="en-GB" smtClean="0"/>
              <a:t>Techworld 2008: Mobility project of the year (with T Mobile)</a:t>
            </a:r>
          </a:p>
          <a:p>
            <a:pPr eaLnBrk="1" hangingPunct="1">
              <a:spcBef>
                <a:spcPct val="0"/>
              </a:spcBef>
            </a:pPr>
            <a:endParaRPr lang="en-GB" smtClean="0"/>
          </a:p>
          <a:p>
            <a:pPr eaLnBrk="1" hangingPunct="1">
              <a:spcBef>
                <a:spcPct val="0"/>
              </a:spcBef>
            </a:pPr>
            <a:r>
              <a:rPr lang="en-GB" smtClean="0"/>
              <a:t>Shortlisted (to be awarded this week):</a:t>
            </a:r>
          </a:p>
          <a:p>
            <a:pPr eaLnBrk="1" hangingPunct="1">
              <a:spcBef>
                <a:spcPct val="0"/>
              </a:spcBef>
            </a:pPr>
            <a:r>
              <a:rPr lang="en-GB" smtClean="0"/>
              <a:t>E-learning age award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AB42BF-8D39-4871-BCF4-3E1766FA31F8}" type="slidenum">
              <a:rPr lang="en-US" smtClean="0"/>
              <a:pPr fontAlgn="base">
                <a:spcBef>
                  <a:spcPct val="0"/>
                </a:spcBef>
                <a:spcAft>
                  <a:spcPct val="0"/>
                </a:spcAft>
                <a:defRPr/>
              </a:pPr>
              <a:t>7</a:t>
            </a:fld>
            <a:endParaRPr lang="en-US" smtClean="0"/>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GB" smtClean="0"/>
          </a:p>
          <a:p>
            <a:pPr eaLnBrk="1" hangingPunct="1">
              <a:spcBef>
                <a:spcPct val="0"/>
              </a:spcBef>
              <a:buFontTx/>
              <a:buChar char="-"/>
            </a:pPr>
            <a:r>
              <a:rPr lang="en-GB" smtClean="0"/>
              <a:t>8 international presentations (Singapore, South Africa, Canada, Hong Kong)</a:t>
            </a:r>
          </a:p>
          <a:p>
            <a:pPr eaLnBrk="1" hangingPunct="1">
              <a:spcBef>
                <a:spcPct val="0"/>
              </a:spcBef>
              <a:buFontTx/>
              <a:buChar char="-"/>
            </a:pPr>
            <a:r>
              <a:rPr lang="en-GB" smtClean="0"/>
              <a:t>Presentations to PSRBs, eg.Society &amp; College of Radiographers, </a:t>
            </a:r>
          </a:p>
          <a:p>
            <a:pPr eaLnBrk="1" hangingPunct="1">
              <a:spcBef>
                <a:spcPct val="0"/>
              </a:spcBef>
            </a:pPr>
            <a:r>
              <a:rPr lang="en-GB" smtClean="0"/>
              <a:t>HE sector: Institute of Education, EARLI, Solstice</a:t>
            </a:r>
          </a:p>
          <a:p>
            <a:pPr eaLnBrk="1" hangingPunct="1">
              <a:spcBef>
                <a:spcPct val="0"/>
              </a:spcBef>
            </a:pPr>
            <a:r>
              <a:rPr lang="en-GB" smtClean="0"/>
              <a:t>SU conference: Authenticity to Action</a:t>
            </a:r>
          </a:p>
          <a:p>
            <a:pPr eaLnBrk="1" hangingPunct="1">
              <a:spcBef>
                <a:spcPct val="0"/>
              </a:spcBef>
            </a:pPr>
            <a:endParaRPr lang="en-GB" smtClean="0"/>
          </a:p>
          <a:p>
            <a:pPr eaLnBrk="1" hangingPunct="1">
              <a:spcBef>
                <a:spcPct val="0"/>
              </a:spcBef>
            </a:pPr>
            <a:r>
              <a:rPr lang="en-GB" smtClean="0"/>
              <a:t>Awards</a:t>
            </a:r>
          </a:p>
          <a:p>
            <a:pPr eaLnBrk="1" hangingPunct="1">
              <a:spcBef>
                <a:spcPct val="0"/>
              </a:spcBef>
            </a:pPr>
            <a:r>
              <a:rPr lang="en-GB" smtClean="0"/>
              <a:t>ALPS winners of 2: Handheld Learning 2009 award for innovation in HE/FE</a:t>
            </a:r>
          </a:p>
          <a:p>
            <a:pPr eaLnBrk="1" hangingPunct="1">
              <a:spcBef>
                <a:spcPct val="0"/>
              </a:spcBef>
            </a:pPr>
            <a:r>
              <a:rPr lang="en-GB" smtClean="0"/>
              <a:t>Techworld 2008: Mobility project of the year (with T Mobile)</a:t>
            </a:r>
          </a:p>
          <a:p>
            <a:pPr eaLnBrk="1" hangingPunct="1">
              <a:spcBef>
                <a:spcPct val="0"/>
              </a:spcBef>
            </a:pPr>
            <a:endParaRPr lang="en-GB" smtClean="0"/>
          </a:p>
          <a:p>
            <a:pPr eaLnBrk="1" hangingPunct="1">
              <a:spcBef>
                <a:spcPct val="0"/>
              </a:spcBef>
            </a:pPr>
            <a:r>
              <a:rPr lang="en-GB" smtClean="0"/>
              <a:t>Shortlisted (to be awarded this week):</a:t>
            </a:r>
          </a:p>
          <a:p>
            <a:pPr eaLnBrk="1" hangingPunct="1">
              <a:spcBef>
                <a:spcPct val="0"/>
              </a:spcBef>
            </a:pPr>
            <a:r>
              <a:rPr lang="en-GB" smtClean="0"/>
              <a:t>E-learning age award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F9BAAC-A814-45CD-8EF8-837D534CAF4C}" type="slidenum">
              <a:rPr lang="en-US" smtClean="0"/>
              <a:pPr fontAlgn="base">
                <a:spcBef>
                  <a:spcPct val="0"/>
                </a:spcBef>
                <a:spcAft>
                  <a:spcPct val="0"/>
                </a:spcAft>
                <a:defRPr/>
              </a:pPr>
              <a:t>8</a:t>
            </a:fld>
            <a:endParaRPr lang="en-US" smtClean="0"/>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4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GB" smtClean="0"/>
          </a:p>
          <a:p>
            <a:pPr eaLnBrk="1" hangingPunct="1">
              <a:spcBef>
                <a:spcPct val="0"/>
              </a:spcBef>
              <a:buFontTx/>
              <a:buChar char="-"/>
            </a:pPr>
            <a:r>
              <a:rPr lang="en-GB" smtClean="0"/>
              <a:t>8 international presentations (Singapore, South Africa, Canada, Hong Kong)</a:t>
            </a:r>
          </a:p>
          <a:p>
            <a:pPr eaLnBrk="1" hangingPunct="1">
              <a:spcBef>
                <a:spcPct val="0"/>
              </a:spcBef>
              <a:buFontTx/>
              <a:buChar char="-"/>
            </a:pPr>
            <a:r>
              <a:rPr lang="en-GB" smtClean="0"/>
              <a:t>Presentations to PSRBs, eg.Society &amp; College of Radiographers, </a:t>
            </a:r>
          </a:p>
          <a:p>
            <a:pPr eaLnBrk="1" hangingPunct="1">
              <a:spcBef>
                <a:spcPct val="0"/>
              </a:spcBef>
            </a:pPr>
            <a:r>
              <a:rPr lang="en-GB" smtClean="0"/>
              <a:t>HE sector: Institute of Education, EARLI, Solstice</a:t>
            </a:r>
          </a:p>
          <a:p>
            <a:pPr eaLnBrk="1" hangingPunct="1">
              <a:spcBef>
                <a:spcPct val="0"/>
              </a:spcBef>
            </a:pPr>
            <a:r>
              <a:rPr lang="en-GB" smtClean="0"/>
              <a:t>SU conference: Authenticity to Action</a:t>
            </a:r>
          </a:p>
          <a:p>
            <a:pPr eaLnBrk="1" hangingPunct="1">
              <a:spcBef>
                <a:spcPct val="0"/>
              </a:spcBef>
            </a:pPr>
            <a:endParaRPr lang="en-GB" smtClean="0"/>
          </a:p>
          <a:p>
            <a:pPr eaLnBrk="1" hangingPunct="1">
              <a:spcBef>
                <a:spcPct val="0"/>
              </a:spcBef>
            </a:pPr>
            <a:r>
              <a:rPr lang="en-GB" smtClean="0"/>
              <a:t>Awards</a:t>
            </a:r>
          </a:p>
          <a:p>
            <a:pPr eaLnBrk="1" hangingPunct="1">
              <a:spcBef>
                <a:spcPct val="0"/>
              </a:spcBef>
            </a:pPr>
            <a:r>
              <a:rPr lang="en-GB" smtClean="0"/>
              <a:t>ALPS winners of 2: Handheld Learning 2009 award for innovation in HE/FE</a:t>
            </a:r>
          </a:p>
          <a:p>
            <a:pPr eaLnBrk="1" hangingPunct="1">
              <a:spcBef>
                <a:spcPct val="0"/>
              </a:spcBef>
            </a:pPr>
            <a:r>
              <a:rPr lang="en-GB" smtClean="0"/>
              <a:t>Techworld 2008: Mobility project of the year (with T Mobile)</a:t>
            </a:r>
          </a:p>
          <a:p>
            <a:pPr eaLnBrk="1" hangingPunct="1">
              <a:spcBef>
                <a:spcPct val="0"/>
              </a:spcBef>
            </a:pPr>
            <a:endParaRPr lang="en-GB" smtClean="0"/>
          </a:p>
          <a:p>
            <a:pPr eaLnBrk="1" hangingPunct="1">
              <a:spcBef>
                <a:spcPct val="0"/>
              </a:spcBef>
            </a:pPr>
            <a:r>
              <a:rPr lang="en-GB" smtClean="0"/>
              <a:t>Shortlisted (to be awarded this week):</a:t>
            </a:r>
          </a:p>
          <a:p>
            <a:pPr eaLnBrk="1" hangingPunct="1">
              <a:spcBef>
                <a:spcPct val="0"/>
              </a:spcBef>
            </a:pPr>
            <a:r>
              <a:rPr lang="en-GB" smtClean="0"/>
              <a:t>E-learning age award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FE3DE37-C840-4A1F-A70F-DD5B5044BA81}" type="slidenum">
              <a:rPr lang="en-US" smtClean="0"/>
              <a:pPr fontAlgn="base">
                <a:spcBef>
                  <a:spcPct val="0"/>
                </a:spcBef>
                <a:spcAft>
                  <a:spcPct val="0"/>
                </a:spcAft>
                <a:defRPr/>
              </a:pPr>
              <a:t>9</a:t>
            </a:fld>
            <a:endParaRPr lang="en-US" smtClean="0"/>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GB" smtClean="0"/>
          </a:p>
          <a:p>
            <a:pPr eaLnBrk="1" hangingPunct="1">
              <a:spcBef>
                <a:spcPct val="0"/>
              </a:spcBef>
              <a:buFontTx/>
              <a:buChar char="-"/>
            </a:pPr>
            <a:r>
              <a:rPr lang="en-GB" smtClean="0"/>
              <a:t>8 international presentations (Singapore, South Africa, Canada, Hong Kong)</a:t>
            </a:r>
          </a:p>
          <a:p>
            <a:pPr eaLnBrk="1" hangingPunct="1">
              <a:spcBef>
                <a:spcPct val="0"/>
              </a:spcBef>
              <a:buFontTx/>
              <a:buChar char="-"/>
            </a:pPr>
            <a:r>
              <a:rPr lang="en-GB" smtClean="0"/>
              <a:t>Presentations to PSRBs, eg.Society &amp; College of Radiographers, </a:t>
            </a:r>
          </a:p>
          <a:p>
            <a:pPr eaLnBrk="1" hangingPunct="1">
              <a:spcBef>
                <a:spcPct val="0"/>
              </a:spcBef>
            </a:pPr>
            <a:r>
              <a:rPr lang="en-GB" smtClean="0"/>
              <a:t>HE sector: Institute of Education, EARLI, Solstice</a:t>
            </a:r>
          </a:p>
          <a:p>
            <a:pPr eaLnBrk="1" hangingPunct="1">
              <a:spcBef>
                <a:spcPct val="0"/>
              </a:spcBef>
            </a:pPr>
            <a:r>
              <a:rPr lang="en-GB" smtClean="0"/>
              <a:t>SU conference: Authenticity to Action</a:t>
            </a:r>
          </a:p>
          <a:p>
            <a:pPr eaLnBrk="1" hangingPunct="1">
              <a:spcBef>
                <a:spcPct val="0"/>
              </a:spcBef>
            </a:pPr>
            <a:endParaRPr lang="en-GB" smtClean="0"/>
          </a:p>
          <a:p>
            <a:pPr eaLnBrk="1" hangingPunct="1">
              <a:spcBef>
                <a:spcPct val="0"/>
              </a:spcBef>
            </a:pPr>
            <a:r>
              <a:rPr lang="en-GB" smtClean="0"/>
              <a:t>Awards</a:t>
            </a:r>
          </a:p>
          <a:p>
            <a:pPr eaLnBrk="1" hangingPunct="1">
              <a:spcBef>
                <a:spcPct val="0"/>
              </a:spcBef>
            </a:pPr>
            <a:r>
              <a:rPr lang="en-GB" smtClean="0"/>
              <a:t>ALPS winners of 2: Handheld Learning 2009 award for innovation in HE/FE</a:t>
            </a:r>
          </a:p>
          <a:p>
            <a:pPr eaLnBrk="1" hangingPunct="1">
              <a:spcBef>
                <a:spcPct val="0"/>
              </a:spcBef>
            </a:pPr>
            <a:r>
              <a:rPr lang="en-GB" smtClean="0"/>
              <a:t>Techworld 2008: Mobility project of the year (with T Mobile)</a:t>
            </a:r>
          </a:p>
          <a:p>
            <a:pPr eaLnBrk="1" hangingPunct="1">
              <a:spcBef>
                <a:spcPct val="0"/>
              </a:spcBef>
            </a:pPr>
            <a:endParaRPr lang="en-GB" smtClean="0"/>
          </a:p>
          <a:p>
            <a:pPr eaLnBrk="1" hangingPunct="1">
              <a:spcBef>
                <a:spcPct val="0"/>
              </a:spcBef>
            </a:pPr>
            <a:r>
              <a:rPr lang="en-GB" smtClean="0"/>
              <a:t>Shortlisted (to be awarded this week):</a:t>
            </a:r>
          </a:p>
          <a:p>
            <a:pPr eaLnBrk="1" hangingPunct="1">
              <a:spcBef>
                <a:spcPct val="0"/>
              </a:spcBef>
            </a:pPr>
            <a:r>
              <a:rPr lang="en-GB" smtClean="0"/>
              <a:t>E-learning age award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E04BA6-B6D5-405A-9314-8161C295576D}" type="slidenum">
              <a:rPr lang="en-US" smtClean="0"/>
              <a:pPr fontAlgn="base">
                <a:spcBef>
                  <a:spcPct val="0"/>
                </a:spcBef>
                <a:spcAft>
                  <a:spcPct val="0"/>
                </a:spcAft>
                <a:defRPr/>
              </a:pPr>
              <a:t>10</a:t>
            </a:fld>
            <a:endParaRPr lang="en-US" smtClean="0"/>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GB" smtClean="0"/>
          </a:p>
          <a:p>
            <a:pPr eaLnBrk="1" hangingPunct="1">
              <a:spcBef>
                <a:spcPct val="0"/>
              </a:spcBef>
              <a:buFontTx/>
              <a:buChar char="-"/>
            </a:pPr>
            <a:r>
              <a:rPr lang="en-GB" smtClean="0"/>
              <a:t>8 international presentations (Singapore, South Africa, Canada, Hong Kong)</a:t>
            </a:r>
          </a:p>
          <a:p>
            <a:pPr eaLnBrk="1" hangingPunct="1">
              <a:spcBef>
                <a:spcPct val="0"/>
              </a:spcBef>
              <a:buFontTx/>
              <a:buChar char="-"/>
            </a:pPr>
            <a:r>
              <a:rPr lang="en-GB" smtClean="0"/>
              <a:t>Presentations to PSRBs, eg.Society &amp; College of Radiographers, </a:t>
            </a:r>
          </a:p>
          <a:p>
            <a:pPr eaLnBrk="1" hangingPunct="1">
              <a:spcBef>
                <a:spcPct val="0"/>
              </a:spcBef>
            </a:pPr>
            <a:r>
              <a:rPr lang="en-GB" smtClean="0"/>
              <a:t>HE sector: Institute of Education, EARLI, Solstice</a:t>
            </a:r>
          </a:p>
          <a:p>
            <a:pPr eaLnBrk="1" hangingPunct="1">
              <a:spcBef>
                <a:spcPct val="0"/>
              </a:spcBef>
            </a:pPr>
            <a:r>
              <a:rPr lang="en-GB" smtClean="0"/>
              <a:t>SU conference: Authenticity to Action</a:t>
            </a:r>
          </a:p>
          <a:p>
            <a:pPr eaLnBrk="1" hangingPunct="1">
              <a:spcBef>
                <a:spcPct val="0"/>
              </a:spcBef>
            </a:pPr>
            <a:endParaRPr lang="en-GB" smtClean="0"/>
          </a:p>
          <a:p>
            <a:pPr eaLnBrk="1" hangingPunct="1">
              <a:spcBef>
                <a:spcPct val="0"/>
              </a:spcBef>
            </a:pPr>
            <a:r>
              <a:rPr lang="en-GB" smtClean="0"/>
              <a:t>Awards</a:t>
            </a:r>
          </a:p>
          <a:p>
            <a:pPr eaLnBrk="1" hangingPunct="1">
              <a:spcBef>
                <a:spcPct val="0"/>
              </a:spcBef>
            </a:pPr>
            <a:r>
              <a:rPr lang="en-GB" smtClean="0"/>
              <a:t>ALPS winners of 2: Handheld Learning 2009 award for innovation in HE/FE</a:t>
            </a:r>
          </a:p>
          <a:p>
            <a:pPr eaLnBrk="1" hangingPunct="1">
              <a:spcBef>
                <a:spcPct val="0"/>
              </a:spcBef>
            </a:pPr>
            <a:r>
              <a:rPr lang="en-GB" smtClean="0"/>
              <a:t>Techworld 2008: Mobility project of the year (with T Mobile)</a:t>
            </a:r>
          </a:p>
          <a:p>
            <a:pPr eaLnBrk="1" hangingPunct="1">
              <a:spcBef>
                <a:spcPct val="0"/>
              </a:spcBef>
            </a:pPr>
            <a:endParaRPr lang="en-GB" smtClean="0"/>
          </a:p>
          <a:p>
            <a:pPr eaLnBrk="1" hangingPunct="1">
              <a:spcBef>
                <a:spcPct val="0"/>
              </a:spcBef>
            </a:pPr>
            <a:r>
              <a:rPr lang="en-GB" smtClean="0"/>
              <a:t>Shortlisted (to be awarded this week):</a:t>
            </a:r>
          </a:p>
          <a:p>
            <a:pPr eaLnBrk="1" hangingPunct="1">
              <a:spcBef>
                <a:spcPct val="0"/>
              </a:spcBef>
            </a:pPr>
            <a:r>
              <a:rPr lang="en-GB" smtClean="0"/>
              <a:t>E-learning age award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E04BA6-B6D5-405A-9314-8161C295576D}" type="slidenum">
              <a:rPr lang="en-US" smtClean="0"/>
              <a:pPr fontAlgn="base">
                <a:spcBef>
                  <a:spcPct val="0"/>
                </a:spcBef>
                <a:spcAft>
                  <a:spcPct val="0"/>
                </a:spcAft>
                <a:defRPr/>
              </a:pPr>
              <a:t>11</a:t>
            </a:fld>
            <a:endParaRPr lang="en-US" smtClean="0"/>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GB" smtClean="0"/>
          </a:p>
          <a:p>
            <a:pPr eaLnBrk="1" hangingPunct="1">
              <a:spcBef>
                <a:spcPct val="0"/>
              </a:spcBef>
              <a:buFontTx/>
              <a:buChar char="-"/>
            </a:pPr>
            <a:r>
              <a:rPr lang="en-GB" smtClean="0"/>
              <a:t>8 international presentations (Singapore, South Africa, Canada, Hong Kong)</a:t>
            </a:r>
          </a:p>
          <a:p>
            <a:pPr eaLnBrk="1" hangingPunct="1">
              <a:spcBef>
                <a:spcPct val="0"/>
              </a:spcBef>
              <a:buFontTx/>
              <a:buChar char="-"/>
            </a:pPr>
            <a:r>
              <a:rPr lang="en-GB" smtClean="0"/>
              <a:t>Presentations to PSRBs, eg.Society &amp; College of Radiographers, </a:t>
            </a:r>
          </a:p>
          <a:p>
            <a:pPr eaLnBrk="1" hangingPunct="1">
              <a:spcBef>
                <a:spcPct val="0"/>
              </a:spcBef>
            </a:pPr>
            <a:r>
              <a:rPr lang="en-GB" smtClean="0"/>
              <a:t>HE sector: Institute of Education, EARLI, Solstice</a:t>
            </a:r>
          </a:p>
          <a:p>
            <a:pPr eaLnBrk="1" hangingPunct="1">
              <a:spcBef>
                <a:spcPct val="0"/>
              </a:spcBef>
            </a:pPr>
            <a:r>
              <a:rPr lang="en-GB" smtClean="0"/>
              <a:t>SU conference: Authenticity to Action</a:t>
            </a:r>
          </a:p>
          <a:p>
            <a:pPr eaLnBrk="1" hangingPunct="1">
              <a:spcBef>
                <a:spcPct val="0"/>
              </a:spcBef>
            </a:pPr>
            <a:endParaRPr lang="en-GB" smtClean="0"/>
          </a:p>
          <a:p>
            <a:pPr eaLnBrk="1" hangingPunct="1">
              <a:spcBef>
                <a:spcPct val="0"/>
              </a:spcBef>
            </a:pPr>
            <a:r>
              <a:rPr lang="en-GB" smtClean="0"/>
              <a:t>Awards</a:t>
            </a:r>
          </a:p>
          <a:p>
            <a:pPr eaLnBrk="1" hangingPunct="1">
              <a:spcBef>
                <a:spcPct val="0"/>
              </a:spcBef>
            </a:pPr>
            <a:r>
              <a:rPr lang="en-GB" smtClean="0"/>
              <a:t>ALPS winners of 2: Handheld Learning 2009 award for innovation in HE/FE</a:t>
            </a:r>
          </a:p>
          <a:p>
            <a:pPr eaLnBrk="1" hangingPunct="1">
              <a:spcBef>
                <a:spcPct val="0"/>
              </a:spcBef>
            </a:pPr>
            <a:r>
              <a:rPr lang="en-GB" smtClean="0"/>
              <a:t>Techworld 2008: Mobility project of the year (with T Mobile)</a:t>
            </a:r>
          </a:p>
          <a:p>
            <a:pPr eaLnBrk="1" hangingPunct="1">
              <a:spcBef>
                <a:spcPct val="0"/>
              </a:spcBef>
            </a:pPr>
            <a:endParaRPr lang="en-GB" smtClean="0"/>
          </a:p>
          <a:p>
            <a:pPr eaLnBrk="1" hangingPunct="1">
              <a:spcBef>
                <a:spcPct val="0"/>
              </a:spcBef>
            </a:pPr>
            <a:r>
              <a:rPr lang="en-GB" smtClean="0"/>
              <a:t>Shortlisted (to be awarded this week):</a:t>
            </a:r>
          </a:p>
          <a:p>
            <a:pPr eaLnBrk="1" hangingPunct="1">
              <a:spcBef>
                <a:spcPct val="0"/>
              </a:spcBef>
            </a:pPr>
            <a:r>
              <a:rPr lang="en-GB" smtClean="0"/>
              <a:t>E-learning age award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AF212CBD-4667-42C6-A773-0D5605C763C1}" type="datetimeFigureOut">
              <a:rPr lang="en-US"/>
              <a:pPr>
                <a:defRPr/>
              </a:pPr>
              <a:t>7/15/2010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D4DEDA3-6918-4764-9079-7EF2BE41C4F4}"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AEE22088-3FF0-4DE1-8C85-28C82E623C21}" type="datetimeFigureOut">
              <a:rPr lang="en-US"/>
              <a:pPr>
                <a:defRPr/>
              </a:pPr>
              <a:t>7/15/2010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BDD09BF-8B14-4073-9D6A-C9C5BEDCE2B8}"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BDF1427-04B4-498C-AB82-100D99E34A3A}" type="datetimeFigureOut">
              <a:rPr lang="en-US"/>
              <a:pPr>
                <a:defRPr/>
              </a:pPr>
              <a:t>7/15/2010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D3ED48B-CABA-45C3-91FB-3688D2F0DFC4}"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58552236-BF72-4CC6-8A20-70205D9DF020}" type="datetimeFigureOut">
              <a:rPr lang="en-US"/>
              <a:pPr>
                <a:defRPr/>
              </a:pPr>
              <a:t>7/15/2010</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8F7234B-B8BA-4281-9C53-EB8762B7BF3E}"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9A3EF1DB-7241-4D23-8417-01857D6FA219}" type="datetimeFigureOut">
              <a:rPr lang="en-US"/>
              <a:pPr>
                <a:defRPr/>
              </a:pPr>
              <a:t>7/15/2010</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B7ED24B9-8D0B-4481-AF1F-C2B630006026}"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B6C209FA-99C4-49AF-8211-E6812471AD72}" type="datetimeFigureOut">
              <a:rPr lang="en-US"/>
              <a:pPr>
                <a:defRPr/>
              </a:pPr>
              <a:t>7/15/2010</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FC478380-9425-4141-8CAC-9CFC6F1CFA67}"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F2B739C-8BD2-41EA-A698-F524903074D5}" type="datetimeFigureOut">
              <a:rPr lang="en-US"/>
              <a:pPr>
                <a:defRPr/>
              </a:pPr>
              <a:t>7/15/2010</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8CA520CA-36F6-441D-87F4-FEE9C36E6C52}"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E0AEDB4-4D91-4041-BBBF-D2D12A6DBB7F}" type="datetimeFigureOut">
              <a:rPr lang="en-US"/>
              <a:pPr>
                <a:defRPr/>
              </a:pPr>
              <a:t>7/15/2010</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A8B4F11-6798-44C7-B600-80647633620B}"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240664D-198D-4128-B78D-E6392909A82E}" type="datetimeFigureOut">
              <a:rPr lang="en-US"/>
              <a:pPr>
                <a:defRPr/>
              </a:pPr>
              <a:t>7/15/2010</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FEB2B86-51BD-4C8E-81B4-DFA4FA61253C}"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26C57687-8FC4-41BB-93C7-AE83EBAA19A6}" type="datetimeFigureOut">
              <a:rPr lang="en-US"/>
              <a:pPr>
                <a:defRPr/>
              </a:pPr>
              <a:t>7/15/2010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D65F041-A450-4AB4-A0D1-DE98A8881014}"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B8EC11F-2399-422C-8313-68CD4EE43527}" type="datetimeFigureOut">
              <a:rPr lang="en-US"/>
              <a:pPr>
                <a:defRPr/>
              </a:pPr>
              <a:t>7/15/2010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75CB0D5-C5A6-44C8-AD03-9EE55263A141}"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A19F0FA-1AF5-4705-A059-A262F98D26D0}" type="datetimeFigureOut">
              <a:rPr lang="en-US"/>
              <a:pPr>
                <a:defRPr/>
              </a:pPr>
              <a:t>7/15/2010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D21D1FD-E46B-4887-AD23-4918854091F4}"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alps-cetl.ac.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www.alps-cetl.ac.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www.alps-cetl.ac.uk/"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alps-cetl.ac.uk/"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hyperlink" Target="http://www.alps-cetl.ac.uk/maps.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alps-cetl.ac.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alps-cetl.ac.u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alps-cetl.ac.u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alps-cetl.ac.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alps-cetl.ac.u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publications.dcsf.gov.uk/" TargetMode="External"/><Relationship Id="rId4" Type="http://schemas.openxmlformats.org/officeDocument/2006/relationships/hyperlink" Target="http://www.alps-cetl.ac.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mailto:j.c.laxton@leeds.ac.uk" TargetMode="External"/><Relationship Id="rId5" Type="http://schemas.openxmlformats.org/officeDocument/2006/relationships/hyperlink" Target="mailto:a.s.murphy@leeds.ac.uk" TargetMode="External"/><Relationship Id="rId4" Type="http://schemas.openxmlformats.org/officeDocument/2006/relationships/hyperlink" Target="http://www.alps-cetl.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ChangeArrowheads="1"/>
          </p:cNvSpPr>
          <p:nvPr/>
        </p:nvSpPr>
        <p:spPr bwMode="auto">
          <a:xfrm>
            <a:off x="142875" y="357188"/>
            <a:ext cx="8858250" cy="6048375"/>
          </a:xfrm>
          <a:prstGeom prst="roundRect">
            <a:avLst>
              <a:gd name="adj" fmla="val 16667"/>
            </a:avLst>
          </a:prstGeom>
          <a:gradFill rotWithShape="1">
            <a:gsLst>
              <a:gs pos="0">
                <a:schemeClr val="bg1"/>
              </a:gs>
              <a:gs pos="100000">
                <a:schemeClr val="accent1">
                  <a:alpha val="67998"/>
                </a:schemeClr>
              </a:gs>
            </a:gsLst>
            <a:lin ang="5400000" scaled="1"/>
          </a:gradFill>
          <a:ln w="12700">
            <a:solidFill>
              <a:schemeClr val="accent1">
                <a:lumMod val="75000"/>
              </a:schemeClr>
            </a:solidFill>
            <a:round/>
            <a:headEnd/>
            <a:tailEnd/>
          </a:ln>
        </p:spPr>
        <p:txBody>
          <a:bodyPr wrap="none" anchor="ctr"/>
          <a:lstStyle/>
          <a:p>
            <a:pPr algn="ctr">
              <a:defRPr/>
            </a:pPr>
            <a:endParaRPr lang="en-GB">
              <a:latin typeface="Calibri" pitchFamily="34" charset="0"/>
            </a:endParaRPr>
          </a:p>
        </p:txBody>
      </p:sp>
      <p:pic>
        <p:nvPicPr>
          <p:cNvPr id="2051" name="Picture 3" descr="ALPS 2col (with type) tif"/>
          <p:cNvPicPr>
            <a:picLocks noChangeAspect="1" noChangeArrowheads="1"/>
          </p:cNvPicPr>
          <p:nvPr/>
        </p:nvPicPr>
        <p:blipFill>
          <a:blip r:embed="rId3"/>
          <a:srcRect l="-888" r="28706" b="16080"/>
          <a:stretch>
            <a:fillRect/>
          </a:stretch>
        </p:blipFill>
        <p:spPr bwMode="auto">
          <a:xfrm>
            <a:off x="900113" y="115888"/>
            <a:ext cx="1582737" cy="898525"/>
          </a:xfrm>
          <a:prstGeom prst="rect">
            <a:avLst/>
          </a:prstGeom>
          <a:noFill/>
          <a:ln w="9525">
            <a:noFill/>
            <a:miter lim="800000"/>
            <a:headEnd/>
            <a:tailEnd/>
          </a:ln>
        </p:spPr>
      </p:pic>
      <p:sp>
        <p:nvSpPr>
          <p:cNvPr id="2052" name="Text Box 4"/>
          <p:cNvSpPr txBox="1">
            <a:spLocks noChangeArrowheads="1"/>
          </p:cNvSpPr>
          <p:nvPr/>
        </p:nvSpPr>
        <p:spPr bwMode="auto">
          <a:xfrm>
            <a:off x="3133725" y="6496050"/>
            <a:ext cx="3030538"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4"/>
              </a:rPr>
              <a:t>http://www.alps-cetl.ac.uk</a:t>
            </a:r>
            <a:r>
              <a:rPr lang="en-GB" sz="900">
                <a:latin typeface="Arial Unicode MS" pitchFamily="34" charset="-128"/>
              </a:rPr>
              <a:t> </a:t>
            </a:r>
          </a:p>
        </p:txBody>
      </p:sp>
      <p:sp>
        <p:nvSpPr>
          <p:cNvPr id="2053" name="Text Box 5"/>
          <p:cNvSpPr txBox="1">
            <a:spLocks noChangeArrowheads="1"/>
          </p:cNvSpPr>
          <p:nvPr/>
        </p:nvSpPr>
        <p:spPr bwMode="auto">
          <a:xfrm>
            <a:off x="357188" y="1484313"/>
            <a:ext cx="8501062" cy="1323975"/>
          </a:xfrm>
          <a:prstGeom prst="rect">
            <a:avLst/>
          </a:prstGeom>
          <a:noFill/>
          <a:ln w="9525">
            <a:noFill/>
            <a:miter lim="800000"/>
            <a:headEnd/>
            <a:tailEnd/>
          </a:ln>
        </p:spPr>
        <p:txBody>
          <a:bodyPr>
            <a:spAutoFit/>
          </a:bodyPr>
          <a:lstStyle/>
          <a:p>
            <a:pPr algn="ctr"/>
            <a:r>
              <a:rPr lang="en-US" sz="4000" b="1">
                <a:solidFill>
                  <a:srgbClr val="3366FF"/>
                </a:solidFill>
                <a:latin typeface="Calibri" pitchFamily="34" charset="0"/>
              </a:rPr>
              <a:t>Structuring observational assessment to promote learning in practice</a:t>
            </a:r>
          </a:p>
        </p:txBody>
      </p:sp>
      <p:sp>
        <p:nvSpPr>
          <p:cNvPr id="2054" name="Rectangle 7"/>
          <p:cNvSpPr>
            <a:spLocks noGrp="1" noChangeArrowheads="1"/>
          </p:cNvSpPr>
          <p:nvPr>
            <p:ph type="subTitle" idx="1"/>
          </p:nvPr>
        </p:nvSpPr>
        <p:spPr>
          <a:xfrm>
            <a:off x="1142976" y="3143248"/>
            <a:ext cx="7200900" cy="2351088"/>
          </a:xfrm>
        </p:spPr>
        <p:txBody>
          <a:bodyPr/>
          <a:lstStyle/>
          <a:p>
            <a:pPr eaLnBrk="1" hangingPunct="1"/>
            <a:endParaRPr lang="en-GB" sz="2000" smtClean="0">
              <a:solidFill>
                <a:srgbClr val="0000FF"/>
              </a:solidFill>
            </a:endParaRPr>
          </a:p>
          <a:p>
            <a:pPr eaLnBrk="1" hangingPunct="1"/>
            <a:r>
              <a:rPr lang="en-GB" sz="2000" b="1" smtClean="0">
                <a:solidFill>
                  <a:srgbClr val="0066FF"/>
                </a:solidFill>
              </a:rPr>
              <a:t>12</a:t>
            </a:r>
            <a:r>
              <a:rPr lang="en-GB" sz="2000" b="1" baseline="30000" smtClean="0">
                <a:solidFill>
                  <a:srgbClr val="0066FF"/>
                </a:solidFill>
              </a:rPr>
              <a:t>th</a:t>
            </a:r>
            <a:r>
              <a:rPr lang="en-GB" sz="2000" b="1" smtClean="0">
                <a:solidFill>
                  <a:srgbClr val="0066FF"/>
                </a:solidFill>
              </a:rPr>
              <a:t> JSWEC Conference </a:t>
            </a:r>
          </a:p>
          <a:p>
            <a:pPr eaLnBrk="1" hangingPunct="1"/>
            <a:r>
              <a:rPr lang="en-GB" sz="2000" b="1" smtClean="0">
                <a:solidFill>
                  <a:srgbClr val="0066FF"/>
                </a:solidFill>
              </a:rPr>
              <a:t>30</a:t>
            </a:r>
            <a:r>
              <a:rPr lang="en-GB" sz="2000" b="1" baseline="30000" smtClean="0">
                <a:solidFill>
                  <a:srgbClr val="0066FF"/>
                </a:solidFill>
              </a:rPr>
              <a:t>th</a:t>
            </a:r>
            <a:r>
              <a:rPr lang="en-GB" sz="2000" b="1" smtClean="0">
                <a:solidFill>
                  <a:srgbClr val="0066FF"/>
                </a:solidFill>
              </a:rPr>
              <a:t> June – 2</a:t>
            </a:r>
            <a:r>
              <a:rPr lang="en-GB" sz="2000" b="1" baseline="30000" smtClean="0">
                <a:solidFill>
                  <a:srgbClr val="0066FF"/>
                </a:solidFill>
              </a:rPr>
              <a:t>nd</a:t>
            </a:r>
            <a:r>
              <a:rPr lang="en-GB" sz="2000" b="1" smtClean="0">
                <a:solidFill>
                  <a:srgbClr val="0066FF"/>
                </a:solidFill>
              </a:rPr>
              <a:t>  July 2010</a:t>
            </a:r>
          </a:p>
          <a:p>
            <a:pPr eaLnBrk="1" hangingPunct="1"/>
            <a:r>
              <a:rPr lang="en-GB" sz="2000" smtClean="0">
                <a:solidFill>
                  <a:srgbClr val="0066FF"/>
                </a:solidFill>
              </a:rPr>
              <a:t>Alan Murphy - Social Work Lecturer </a:t>
            </a:r>
          </a:p>
          <a:p>
            <a:pPr eaLnBrk="1" hangingPunct="1"/>
            <a:r>
              <a:rPr lang="en-GB" sz="2000" smtClean="0">
                <a:solidFill>
                  <a:srgbClr val="0066FF"/>
                </a:solidFill>
              </a:rPr>
              <a:t>Julie Laxton – ALPS Teaching Fellow</a:t>
            </a:r>
          </a:p>
          <a:p>
            <a:pPr eaLnBrk="1" hangingPunct="1"/>
            <a:r>
              <a:rPr lang="en-GB" sz="2000" smtClean="0">
                <a:solidFill>
                  <a:srgbClr val="0066FF"/>
                </a:solidFill>
              </a:rPr>
              <a:t>University of Leeds</a:t>
            </a:r>
          </a:p>
          <a:p>
            <a:pPr eaLnBrk="1" hangingPunct="1"/>
            <a:endParaRPr lang="en-GB" sz="2000" smtClean="0">
              <a:solidFill>
                <a:srgbClr val="0000FF"/>
              </a:solidFill>
            </a:endParaRPr>
          </a:p>
          <a:p>
            <a:pPr eaLnBrk="1" hangingPunct="1"/>
            <a:endParaRPr lang="en-GB" sz="2000" smtClean="0">
              <a:solidFill>
                <a:srgbClr val="0000FF"/>
              </a:solidFill>
            </a:endParaRPr>
          </a:p>
          <a:p>
            <a:pPr eaLnBrk="1" hangingPunct="1"/>
            <a:endParaRPr lang="en-GB" sz="2000" smtClean="0">
              <a:solidFill>
                <a:srgbClr val="0000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ChangeArrowheads="1"/>
          </p:cNvSpPr>
          <p:nvPr/>
        </p:nvSpPr>
        <p:spPr bwMode="auto">
          <a:xfrm>
            <a:off x="179388" y="333375"/>
            <a:ext cx="8785225" cy="6048375"/>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lIns="91428" tIns="45715" rIns="91428" bIns="45715" anchor="ctr"/>
          <a:lstStyle/>
          <a:p>
            <a:pPr algn="ctr">
              <a:defRPr/>
            </a:pPr>
            <a:endParaRPr lang="en-US">
              <a:cs typeface="Arial" charset="0"/>
            </a:endParaRPr>
          </a:p>
        </p:txBody>
      </p:sp>
      <p:pic>
        <p:nvPicPr>
          <p:cNvPr id="3075" name="Picture 3" descr="ALPS 2col (with type) tif"/>
          <p:cNvPicPr>
            <a:picLocks noChangeAspect="1" noChangeArrowheads="1"/>
          </p:cNvPicPr>
          <p:nvPr/>
        </p:nvPicPr>
        <p:blipFill>
          <a:blip r:embed="rId3"/>
          <a:srcRect l="-888" r="28706" b="16080"/>
          <a:stretch>
            <a:fillRect/>
          </a:stretch>
        </p:blipFill>
        <p:spPr bwMode="auto">
          <a:xfrm>
            <a:off x="900113" y="115888"/>
            <a:ext cx="1582737" cy="898525"/>
          </a:xfrm>
          <a:prstGeom prst="rect">
            <a:avLst/>
          </a:prstGeom>
          <a:noFill/>
          <a:ln w="9525">
            <a:noFill/>
            <a:miter lim="800000"/>
            <a:headEnd/>
            <a:tailEnd/>
          </a:ln>
        </p:spPr>
      </p:pic>
      <p:sp>
        <p:nvSpPr>
          <p:cNvPr id="3076" name="Text Box 4"/>
          <p:cNvSpPr txBox="1">
            <a:spLocks noChangeArrowheads="1"/>
          </p:cNvSpPr>
          <p:nvPr/>
        </p:nvSpPr>
        <p:spPr bwMode="auto">
          <a:xfrm>
            <a:off x="3133725" y="6496050"/>
            <a:ext cx="3030538" cy="365125"/>
          </a:xfrm>
          <a:prstGeom prst="rect">
            <a:avLst/>
          </a:prstGeom>
          <a:noFill/>
          <a:ln w="9525">
            <a:noFill/>
            <a:miter lim="800000"/>
            <a:headEnd/>
            <a:tailEnd/>
          </a:ln>
        </p:spPr>
        <p:txBody>
          <a:bodyPr wrap="none" lIns="91428" tIns="45715" rIns="91428" bIns="45715">
            <a:spAutoFit/>
          </a:bodyPr>
          <a:lstStyle/>
          <a:p>
            <a:pPr algn="ctr"/>
            <a:r>
              <a:rPr lang="en-GB" sz="900">
                <a:latin typeface="Arial Unicode MS" pitchFamily="34" charset="-128"/>
                <a:cs typeface="Arial" charset="0"/>
              </a:rPr>
              <a:t>Assessment and Learning in Practice Settings (ALPS) ©</a:t>
            </a:r>
          </a:p>
          <a:p>
            <a:pPr algn="ctr"/>
            <a:r>
              <a:rPr lang="en-GB" sz="900">
                <a:latin typeface="Arial Unicode MS" pitchFamily="34" charset="-128"/>
                <a:cs typeface="Arial" charset="0"/>
                <a:hlinkClick r:id="rId4"/>
              </a:rPr>
              <a:t>http://www.alps-cetl.ac.uk</a:t>
            </a:r>
            <a:r>
              <a:rPr lang="en-GB" sz="900">
                <a:latin typeface="Arial Unicode MS" pitchFamily="34" charset="-128"/>
                <a:cs typeface="Arial" charset="0"/>
              </a:rPr>
              <a:t> </a:t>
            </a:r>
          </a:p>
        </p:txBody>
      </p:sp>
      <p:sp>
        <p:nvSpPr>
          <p:cNvPr id="3077" name="Text Box 5"/>
          <p:cNvSpPr txBox="1">
            <a:spLocks noChangeArrowheads="1"/>
          </p:cNvSpPr>
          <p:nvPr/>
        </p:nvSpPr>
        <p:spPr bwMode="auto">
          <a:xfrm>
            <a:off x="2843213" y="549275"/>
            <a:ext cx="4968875" cy="641350"/>
          </a:xfrm>
          <a:prstGeom prst="rect">
            <a:avLst/>
          </a:prstGeom>
          <a:noFill/>
          <a:ln w="9525">
            <a:noFill/>
            <a:miter lim="800000"/>
            <a:headEnd/>
            <a:tailEnd/>
          </a:ln>
        </p:spPr>
        <p:txBody>
          <a:bodyPr lIns="91428" tIns="45715" rIns="91428" bIns="45715">
            <a:spAutoFit/>
          </a:bodyPr>
          <a:lstStyle/>
          <a:p>
            <a:pPr algn="ctr"/>
            <a:r>
              <a:rPr lang="en-GB" sz="3600">
                <a:solidFill>
                  <a:srgbClr val="3366CC"/>
                </a:solidFill>
                <a:cs typeface="Arial" charset="0"/>
              </a:rPr>
              <a:t>ALPS CETL</a:t>
            </a:r>
            <a:endParaRPr lang="en-US" sz="3600">
              <a:solidFill>
                <a:srgbClr val="3366CC"/>
              </a:solidFill>
              <a:cs typeface="Arial" charset="0"/>
            </a:endParaRPr>
          </a:p>
        </p:txBody>
      </p:sp>
      <p:sp>
        <p:nvSpPr>
          <p:cNvPr id="3078" name="Text Box 6"/>
          <p:cNvSpPr txBox="1">
            <a:spLocks noChangeArrowheads="1"/>
          </p:cNvSpPr>
          <p:nvPr/>
        </p:nvSpPr>
        <p:spPr bwMode="auto">
          <a:xfrm>
            <a:off x="323850" y="1268413"/>
            <a:ext cx="8642350" cy="4616638"/>
          </a:xfrm>
          <a:prstGeom prst="rect">
            <a:avLst/>
          </a:prstGeom>
          <a:noFill/>
          <a:ln w="9525">
            <a:noFill/>
            <a:miter lim="800000"/>
            <a:headEnd/>
            <a:tailEnd/>
          </a:ln>
        </p:spPr>
        <p:txBody>
          <a:bodyPr lIns="91428" tIns="45715" rIns="91428" bIns="45715">
            <a:spAutoFit/>
          </a:bodyPr>
          <a:lstStyle/>
          <a:p>
            <a:r>
              <a:rPr lang="en-GB" sz="2800" dirty="0" smtClean="0">
                <a:solidFill>
                  <a:srgbClr val="3366CC"/>
                </a:solidFill>
                <a:cs typeface="Arial" charset="0"/>
              </a:rPr>
              <a:t>			Who </a:t>
            </a:r>
            <a:r>
              <a:rPr lang="en-GB" sz="2800" dirty="0">
                <a:solidFill>
                  <a:srgbClr val="3366CC"/>
                </a:solidFill>
                <a:cs typeface="Arial" charset="0"/>
              </a:rPr>
              <a:t>we </a:t>
            </a:r>
            <a:r>
              <a:rPr lang="en-GB" sz="2800" dirty="0" smtClean="0">
                <a:solidFill>
                  <a:srgbClr val="3366CC"/>
                </a:solidFill>
                <a:cs typeface="Arial" charset="0"/>
              </a:rPr>
              <a:t>are?</a:t>
            </a:r>
          </a:p>
          <a:p>
            <a:r>
              <a:rPr lang="en-GB" sz="2000" dirty="0" smtClean="0">
                <a:cs typeface="Arial" charset="0"/>
              </a:rPr>
              <a:t>A </a:t>
            </a:r>
            <a:r>
              <a:rPr lang="en-GB" sz="2000" dirty="0">
                <a:cs typeface="Arial" charset="0"/>
              </a:rPr>
              <a:t>centre for excellence in teaching and learning (CETL) focussing on assessment and learning in practice settings. 5 Universities (Leeds, Leeds Metropolitan, Bradford, Huddersfield and York St John) crossing 16 health and social care professions</a:t>
            </a:r>
          </a:p>
          <a:p>
            <a:pPr algn="ctr">
              <a:spcBef>
                <a:spcPct val="50000"/>
              </a:spcBef>
            </a:pPr>
            <a:endParaRPr lang="en-GB" sz="1200" dirty="0">
              <a:solidFill>
                <a:srgbClr val="3366CC"/>
              </a:solidFill>
              <a:cs typeface="Arial" charset="0"/>
            </a:endParaRPr>
          </a:p>
          <a:p>
            <a:r>
              <a:rPr lang="en-GB" sz="2800" dirty="0">
                <a:solidFill>
                  <a:srgbClr val="3366CC"/>
                </a:solidFill>
                <a:cs typeface="Arial" charset="0"/>
              </a:rPr>
              <a:t>What </a:t>
            </a:r>
            <a:r>
              <a:rPr lang="en-GB" sz="2800" dirty="0" smtClean="0">
                <a:solidFill>
                  <a:srgbClr val="3366CC"/>
                </a:solidFill>
                <a:cs typeface="Arial" charset="0"/>
              </a:rPr>
              <a:t>was </a:t>
            </a:r>
            <a:r>
              <a:rPr lang="en-GB" sz="2800" dirty="0">
                <a:solidFill>
                  <a:srgbClr val="3366CC"/>
                </a:solidFill>
                <a:cs typeface="Arial" charset="0"/>
              </a:rPr>
              <a:t>the aim of this programme?</a:t>
            </a:r>
            <a:endParaRPr lang="en-GB" sz="2800" dirty="0">
              <a:cs typeface="Arial" charset="0"/>
            </a:endParaRPr>
          </a:p>
          <a:p>
            <a:pPr lvl="1">
              <a:spcBef>
                <a:spcPct val="50000"/>
              </a:spcBef>
              <a:buFontTx/>
              <a:buChar char="•"/>
            </a:pPr>
            <a:r>
              <a:rPr lang="en-GB" sz="2000" dirty="0" smtClean="0">
                <a:cs typeface="Arial" charset="0"/>
              </a:rPr>
              <a:t> To </a:t>
            </a:r>
            <a:r>
              <a:rPr lang="en-GB" sz="2000" dirty="0">
                <a:cs typeface="Arial" charset="0"/>
              </a:rPr>
              <a:t>achieve excellence in assessment and learning based on interprofessional Common Competency Maps, which can be delivered by mobile technology </a:t>
            </a:r>
          </a:p>
          <a:p>
            <a:pPr lvl="1">
              <a:spcBef>
                <a:spcPct val="50000"/>
              </a:spcBef>
              <a:buFontTx/>
              <a:buChar char="•"/>
            </a:pPr>
            <a:r>
              <a:rPr lang="en-GB" sz="2000" dirty="0" smtClean="0">
                <a:cs typeface="Arial" charset="0"/>
              </a:rPr>
              <a:t> To </a:t>
            </a:r>
            <a:r>
              <a:rPr lang="en-GB" sz="2000" dirty="0">
                <a:cs typeface="Arial" charset="0"/>
              </a:rPr>
              <a:t>ensure that students graduating from courses in health and social care </a:t>
            </a:r>
            <a:r>
              <a:rPr lang="en-GB" sz="2000" dirty="0" smtClean="0">
                <a:cs typeface="Arial" charset="0"/>
              </a:rPr>
              <a:t>were </a:t>
            </a:r>
            <a:r>
              <a:rPr lang="en-GB" sz="2000" dirty="0">
                <a:cs typeface="Arial" charset="0"/>
              </a:rPr>
              <a:t>fully equipped to perform </a:t>
            </a:r>
            <a:r>
              <a:rPr lang="en-GB" sz="2000" dirty="0">
                <a:solidFill>
                  <a:srgbClr val="3366CC"/>
                </a:solidFill>
                <a:cs typeface="Arial" charset="0"/>
              </a:rPr>
              <a:t>confidently</a:t>
            </a:r>
            <a:r>
              <a:rPr lang="en-GB" sz="2000" dirty="0">
                <a:cs typeface="Arial" charset="0"/>
              </a:rPr>
              <a:t> and </a:t>
            </a:r>
            <a:r>
              <a:rPr lang="en-GB" sz="2000" dirty="0">
                <a:solidFill>
                  <a:srgbClr val="3366CC"/>
                </a:solidFill>
                <a:cs typeface="Arial" charset="0"/>
              </a:rPr>
              <a:t>competently</a:t>
            </a:r>
            <a:r>
              <a:rPr lang="en-GB" sz="2000" dirty="0">
                <a:cs typeface="Arial" charset="0"/>
              </a:rPr>
              <a:t> at the start of their professional careers</a:t>
            </a:r>
            <a:endParaRPr lang="en-US" sz="2000" dirty="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rrowheads="1"/>
          </p:cNvSpPr>
          <p:nvPr/>
        </p:nvSpPr>
        <p:spPr bwMode="auto">
          <a:xfrm>
            <a:off x="142875" y="285750"/>
            <a:ext cx="8856663" cy="6096000"/>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lIns="91428" tIns="45715" rIns="91428" bIns="45715" anchor="ctr"/>
          <a:lstStyle/>
          <a:p>
            <a:pPr marL="342900" indent="-342900">
              <a:defRPr/>
            </a:pPr>
            <a:endParaRPr lang="en-GB"/>
          </a:p>
          <a:p>
            <a:pPr marL="342900" indent="-342900">
              <a:buFont typeface="Arial" charset="0"/>
              <a:buChar char="•"/>
              <a:defRPr/>
            </a:pPr>
            <a:endParaRPr lang="en-GB" sz="2400"/>
          </a:p>
          <a:p>
            <a:pPr marL="342900" indent="-342900">
              <a:defRPr/>
            </a:pPr>
            <a:r>
              <a:rPr lang="en-GB" sz="2400"/>
              <a:t>ALPS developed 3 approaches to improving </a:t>
            </a:r>
            <a:r>
              <a:rPr lang="en-GB" sz="2400" i="1"/>
              <a:t>competence </a:t>
            </a:r>
          </a:p>
          <a:p>
            <a:pPr marL="342900" indent="-342900">
              <a:defRPr/>
            </a:pPr>
            <a:r>
              <a:rPr lang="en-GB" sz="2400"/>
              <a:t>and </a:t>
            </a:r>
            <a:r>
              <a:rPr lang="en-GB" sz="2400" i="1"/>
              <a:t>confidence </a:t>
            </a:r>
            <a:r>
              <a:rPr lang="en-GB" sz="2400"/>
              <a:t>in health and social care students;</a:t>
            </a:r>
          </a:p>
          <a:p>
            <a:pPr marL="342900" indent="-342900">
              <a:defRPr/>
            </a:pPr>
            <a:endParaRPr lang="en-GB" sz="2400"/>
          </a:p>
          <a:p>
            <a:pPr marL="342900" indent="-342900">
              <a:buFont typeface="Arial" charset="0"/>
              <a:buChar char="•"/>
              <a:defRPr/>
            </a:pPr>
            <a:r>
              <a:rPr lang="en-GB" sz="2400"/>
              <a:t>Promoting interprofessional assessment of core </a:t>
            </a:r>
          </a:p>
          <a:p>
            <a:pPr marL="342900" indent="-342900">
              <a:buFont typeface="Arial" charset="0"/>
              <a:buChar char="•"/>
              <a:defRPr/>
            </a:pPr>
            <a:r>
              <a:rPr lang="en-GB" sz="2400"/>
              <a:t>competences</a:t>
            </a:r>
          </a:p>
          <a:p>
            <a:pPr marL="342900" indent="-342900">
              <a:defRPr/>
            </a:pPr>
            <a:endParaRPr lang="en-US"/>
          </a:p>
          <a:p>
            <a:pPr marL="342900" indent="-342900">
              <a:buFontTx/>
              <a:buChar char="•"/>
              <a:defRPr/>
            </a:pPr>
            <a:r>
              <a:rPr lang="en-GB" sz="2400"/>
              <a:t>Testing the viability of the use of mobile devices to deliver </a:t>
            </a:r>
          </a:p>
          <a:p>
            <a:pPr marL="342900" indent="-342900">
              <a:buFontTx/>
              <a:buChar char="•"/>
              <a:defRPr/>
            </a:pPr>
            <a:r>
              <a:rPr lang="en-GB" sz="2400"/>
              <a:t>assessment and learning in the practice setting</a:t>
            </a:r>
          </a:p>
          <a:p>
            <a:pPr marL="342900" indent="-342900">
              <a:defRPr/>
            </a:pPr>
            <a:endParaRPr lang="en-US"/>
          </a:p>
          <a:p>
            <a:pPr marL="342900" indent="-342900">
              <a:buFontTx/>
              <a:buChar char="•"/>
              <a:defRPr/>
            </a:pPr>
            <a:r>
              <a:rPr lang="en-GB" sz="2400"/>
              <a:t>Encouraging service user and carer involvement </a:t>
            </a:r>
          </a:p>
          <a:p>
            <a:pPr marL="342900" indent="-342900">
              <a:buFontTx/>
              <a:buChar char="•"/>
              <a:defRPr/>
            </a:pPr>
            <a:r>
              <a:rPr lang="en-GB" sz="2400"/>
              <a:t>in student feedback</a:t>
            </a:r>
          </a:p>
          <a:p>
            <a:pPr marL="342900" indent="-342900">
              <a:defRPr/>
            </a:pPr>
            <a:endParaRPr lang="en-GB" sz="2400"/>
          </a:p>
          <a:p>
            <a:pPr marL="342900" indent="-342900">
              <a:defRPr/>
            </a:pPr>
            <a:r>
              <a:rPr lang="en-GB" sz="2400"/>
              <a:t>Student feedback from Social Work indicates more outcomes</a:t>
            </a:r>
          </a:p>
          <a:p>
            <a:pPr marL="342900" indent="-342900">
              <a:defRPr/>
            </a:pPr>
            <a:r>
              <a:rPr lang="en-GB" sz="2400"/>
              <a:t> than originally envisaged.</a:t>
            </a:r>
          </a:p>
        </p:txBody>
      </p:sp>
      <p:pic>
        <p:nvPicPr>
          <p:cNvPr id="4099" name="Picture 3" descr="ALPS 2col (with type) tif"/>
          <p:cNvPicPr>
            <a:picLocks noChangeAspect="1" noChangeArrowheads="1"/>
          </p:cNvPicPr>
          <p:nvPr/>
        </p:nvPicPr>
        <p:blipFill>
          <a:blip r:embed="rId3"/>
          <a:srcRect l="-888" r="28706" b="16080"/>
          <a:stretch>
            <a:fillRect/>
          </a:stretch>
        </p:blipFill>
        <p:spPr bwMode="auto">
          <a:xfrm>
            <a:off x="900113" y="115888"/>
            <a:ext cx="1582737" cy="898525"/>
          </a:xfrm>
          <a:prstGeom prst="rect">
            <a:avLst/>
          </a:prstGeom>
          <a:noFill/>
          <a:ln w="9525">
            <a:noFill/>
            <a:miter lim="800000"/>
            <a:headEnd/>
            <a:tailEnd/>
          </a:ln>
        </p:spPr>
      </p:pic>
      <p:sp>
        <p:nvSpPr>
          <p:cNvPr id="4100" name="Text Box 4"/>
          <p:cNvSpPr txBox="1">
            <a:spLocks noChangeArrowheads="1"/>
          </p:cNvSpPr>
          <p:nvPr/>
        </p:nvSpPr>
        <p:spPr bwMode="auto">
          <a:xfrm>
            <a:off x="3133725" y="6496050"/>
            <a:ext cx="3030538" cy="365125"/>
          </a:xfrm>
          <a:prstGeom prst="rect">
            <a:avLst/>
          </a:prstGeom>
          <a:noFill/>
          <a:ln w="9525">
            <a:noFill/>
            <a:miter lim="800000"/>
            <a:headEnd/>
            <a:tailEnd/>
          </a:ln>
        </p:spPr>
        <p:txBody>
          <a:bodyPr wrap="none" lIns="91428" tIns="45715" rIns="91428" bIns="45715">
            <a:spAutoFit/>
          </a:bodyPr>
          <a:lstStyle/>
          <a:p>
            <a:pPr algn="ctr"/>
            <a:r>
              <a:rPr lang="en-GB" sz="900">
                <a:latin typeface="Arial Unicode MS" pitchFamily="34" charset="-128"/>
                <a:cs typeface="Arial" charset="0"/>
              </a:rPr>
              <a:t>Assessment and Learning in Practice Settings (ALPS) ©</a:t>
            </a:r>
          </a:p>
          <a:p>
            <a:pPr algn="ctr"/>
            <a:r>
              <a:rPr lang="en-GB" sz="900">
                <a:latin typeface="Arial Unicode MS" pitchFamily="34" charset="-128"/>
                <a:cs typeface="Arial" charset="0"/>
                <a:hlinkClick r:id="rId4"/>
              </a:rPr>
              <a:t>http://www.alps-cetl.ac.uk</a:t>
            </a:r>
            <a:r>
              <a:rPr lang="en-GB" sz="900">
                <a:latin typeface="Arial Unicode MS" pitchFamily="34" charset="-128"/>
                <a:cs typeface="Arial" charset="0"/>
              </a:rPr>
              <a:t> </a:t>
            </a:r>
          </a:p>
        </p:txBody>
      </p:sp>
      <p:sp>
        <p:nvSpPr>
          <p:cNvPr id="4101" name="Text Box 5"/>
          <p:cNvSpPr txBox="1">
            <a:spLocks noChangeArrowheads="1"/>
          </p:cNvSpPr>
          <p:nvPr/>
        </p:nvSpPr>
        <p:spPr bwMode="auto">
          <a:xfrm>
            <a:off x="2843213" y="549275"/>
            <a:ext cx="4968875" cy="1200150"/>
          </a:xfrm>
          <a:prstGeom prst="rect">
            <a:avLst/>
          </a:prstGeom>
          <a:noFill/>
          <a:ln w="9525">
            <a:noFill/>
            <a:miter lim="800000"/>
            <a:headEnd/>
            <a:tailEnd/>
          </a:ln>
        </p:spPr>
        <p:txBody>
          <a:bodyPr lIns="91428" tIns="45715" rIns="91428" bIns="45715">
            <a:spAutoFit/>
          </a:bodyPr>
          <a:lstStyle/>
          <a:p>
            <a:pPr algn="ctr"/>
            <a:r>
              <a:rPr lang="en-GB" sz="3600">
                <a:solidFill>
                  <a:srgbClr val="3366CC"/>
                </a:solidFill>
                <a:cs typeface="Arial" charset="0"/>
              </a:rPr>
              <a:t>ALPS CETL</a:t>
            </a:r>
          </a:p>
          <a:p>
            <a:pPr algn="ctr"/>
            <a:endParaRPr lang="en-US" sz="3600">
              <a:solidFill>
                <a:srgbClr val="3366CC"/>
              </a:solidFill>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ChangeArrowheads="1"/>
          </p:cNvSpPr>
          <p:nvPr/>
        </p:nvSpPr>
        <p:spPr bwMode="auto">
          <a:xfrm>
            <a:off x="214313" y="285750"/>
            <a:ext cx="8715375" cy="6119813"/>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anchor="ctr"/>
          <a:lstStyle/>
          <a:p>
            <a:pPr algn="ctr">
              <a:defRPr/>
            </a:pPr>
            <a:endParaRPr lang="en-GB"/>
          </a:p>
        </p:txBody>
      </p:sp>
      <p:sp>
        <p:nvSpPr>
          <p:cNvPr id="5123" name="Text Box 4"/>
          <p:cNvSpPr txBox="1">
            <a:spLocks noChangeArrowheads="1"/>
          </p:cNvSpPr>
          <p:nvPr/>
        </p:nvSpPr>
        <p:spPr bwMode="auto">
          <a:xfrm>
            <a:off x="3133725" y="6496050"/>
            <a:ext cx="3030538"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3"/>
              </a:rPr>
              <a:t>http://www.alps-cetl.ac.uk</a:t>
            </a:r>
            <a:r>
              <a:rPr lang="en-GB" sz="900">
                <a:latin typeface="Arial Unicode MS" pitchFamily="34" charset="-128"/>
              </a:rPr>
              <a:t> </a:t>
            </a:r>
          </a:p>
        </p:txBody>
      </p:sp>
      <p:sp>
        <p:nvSpPr>
          <p:cNvPr id="5124" name="Rectangle 5"/>
          <p:cNvSpPr>
            <a:spLocks noChangeArrowheads="1"/>
          </p:cNvSpPr>
          <p:nvPr/>
        </p:nvSpPr>
        <p:spPr bwMode="auto">
          <a:xfrm>
            <a:off x="827088" y="1341438"/>
            <a:ext cx="7859712" cy="4824412"/>
          </a:xfrm>
          <a:prstGeom prst="rect">
            <a:avLst/>
          </a:prstGeom>
          <a:noFill/>
          <a:ln w="9525">
            <a:noFill/>
            <a:miter lim="800000"/>
            <a:headEnd/>
            <a:tailEnd/>
          </a:ln>
        </p:spPr>
        <p:txBody>
          <a:bodyPr/>
          <a:lstStyle/>
          <a:p>
            <a:pPr marL="342900" indent="-342900">
              <a:lnSpc>
                <a:spcPct val="80000"/>
              </a:lnSpc>
              <a:buFontTx/>
              <a:buChar char="•"/>
            </a:pPr>
            <a:endParaRPr lang="en-GB" sz="2400"/>
          </a:p>
        </p:txBody>
      </p:sp>
      <p:sp>
        <p:nvSpPr>
          <p:cNvPr id="5125" name="Rectangle 6"/>
          <p:cNvSpPr>
            <a:spLocks noChangeArrowheads="1"/>
          </p:cNvSpPr>
          <p:nvPr/>
        </p:nvSpPr>
        <p:spPr bwMode="auto">
          <a:xfrm>
            <a:off x="4479925" y="3246438"/>
            <a:ext cx="184150" cy="366712"/>
          </a:xfrm>
          <a:prstGeom prst="rect">
            <a:avLst/>
          </a:prstGeom>
          <a:noFill/>
          <a:ln w="9525">
            <a:noFill/>
            <a:miter lim="800000"/>
            <a:headEnd/>
            <a:tailEnd/>
          </a:ln>
        </p:spPr>
        <p:txBody>
          <a:bodyPr wrap="none">
            <a:spAutoFit/>
          </a:bodyPr>
          <a:lstStyle/>
          <a:p>
            <a:endParaRPr lang="en-GB"/>
          </a:p>
        </p:txBody>
      </p:sp>
      <p:sp>
        <p:nvSpPr>
          <p:cNvPr id="5126" name="Text Box 7"/>
          <p:cNvSpPr txBox="1">
            <a:spLocks noChangeArrowheads="1"/>
          </p:cNvSpPr>
          <p:nvPr/>
        </p:nvSpPr>
        <p:spPr bwMode="auto">
          <a:xfrm>
            <a:off x="1258888" y="2276475"/>
            <a:ext cx="2449512" cy="366713"/>
          </a:xfrm>
          <a:prstGeom prst="rect">
            <a:avLst/>
          </a:prstGeom>
          <a:noFill/>
          <a:ln w="9525">
            <a:noFill/>
            <a:miter lim="800000"/>
            <a:headEnd/>
            <a:tailEnd/>
          </a:ln>
        </p:spPr>
        <p:txBody>
          <a:bodyPr>
            <a:spAutoFit/>
          </a:bodyPr>
          <a:lstStyle/>
          <a:p>
            <a:pPr>
              <a:spcBef>
                <a:spcPct val="50000"/>
              </a:spcBef>
            </a:pPr>
            <a:endParaRPr lang="en-GB"/>
          </a:p>
        </p:txBody>
      </p:sp>
      <p:sp>
        <p:nvSpPr>
          <p:cNvPr id="5127" name="Text Box 9"/>
          <p:cNvSpPr txBox="1">
            <a:spLocks noChangeArrowheads="1"/>
          </p:cNvSpPr>
          <p:nvPr/>
        </p:nvSpPr>
        <p:spPr bwMode="auto">
          <a:xfrm>
            <a:off x="2286000" y="428625"/>
            <a:ext cx="6572250" cy="830263"/>
          </a:xfrm>
          <a:prstGeom prst="rect">
            <a:avLst/>
          </a:prstGeom>
          <a:noFill/>
          <a:ln w="9525">
            <a:noFill/>
            <a:miter lim="800000"/>
            <a:headEnd/>
            <a:tailEnd/>
          </a:ln>
        </p:spPr>
        <p:txBody>
          <a:bodyPr>
            <a:spAutoFit/>
          </a:bodyPr>
          <a:lstStyle/>
          <a:p>
            <a:pPr>
              <a:spcBef>
                <a:spcPct val="50000"/>
              </a:spcBef>
            </a:pPr>
            <a:r>
              <a:rPr lang="en-GB" sz="2400">
                <a:solidFill>
                  <a:srgbClr val="0066FF"/>
                </a:solidFill>
              </a:rPr>
              <a:t>Three Maps; Communication: Team Working; Ethical Practice; </a:t>
            </a:r>
            <a:r>
              <a:rPr lang="en-GB" sz="2000">
                <a:solidFill>
                  <a:srgbClr val="0066FF"/>
                </a:solidFill>
                <a:hlinkClick r:id="rId4"/>
              </a:rPr>
              <a:t>http://www.alps-cetl.ac.uk/maps.html</a:t>
            </a:r>
            <a:endParaRPr lang="en-GB" sz="2400">
              <a:solidFill>
                <a:srgbClr val="0066FF"/>
              </a:solidFill>
            </a:endParaRPr>
          </a:p>
        </p:txBody>
      </p:sp>
      <p:pic>
        <p:nvPicPr>
          <p:cNvPr id="5128" name="Picture 10" descr="Communication Map"/>
          <p:cNvPicPr>
            <a:picLocks noChangeAspect="1" noChangeArrowheads="1"/>
          </p:cNvPicPr>
          <p:nvPr/>
        </p:nvPicPr>
        <p:blipFill>
          <a:blip r:embed="rId5"/>
          <a:srcRect/>
          <a:stretch>
            <a:fillRect/>
          </a:stretch>
        </p:blipFill>
        <p:spPr bwMode="auto">
          <a:xfrm>
            <a:off x="1214438" y="1397000"/>
            <a:ext cx="6786562" cy="4919663"/>
          </a:xfrm>
          <a:prstGeom prst="rect">
            <a:avLst/>
          </a:prstGeom>
          <a:noFill/>
          <a:ln w="9525">
            <a:noFill/>
            <a:miter lim="800000"/>
            <a:headEnd/>
            <a:tailEnd/>
          </a:ln>
        </p:spPr>
      </p:pic>
      <p:pic>
        <p:nvPicPr>
          <p:cNvPr id="5129" name="Picture 3" descr="ALPS 2col (with type) tif"/>
          <p:cNvPicPr>
            <a:picLocks noChangeAspect="1" noChangeArrowheads="1"/>
          </p:cNvPicPr>
          <p:nvPr/>
        </p:nvPicPr>
        <p:blipFill>
          <a:blip r:embed="rId6"/>
          <a:srcRect l="-888" r="28706" b="16080"/>
          <a:stretch>
            <a:fillRect/>
          </a:stretch>
        </p:blipFill>
        <p:spPr bwMode="auto">
          <a:xfrm>
            <a:off x="642938" y="142875"/>
            <a:ext cx="1582737" cy="898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ChangeArrowheads="1"/>
          </p:cNvSpPr>
          <p:nvPr/>
        </p:nvSpPr>
        <p:spPr bwMode="auto">
          <a:xfrm>
            <a:off x="214313" y="285750"/>
            <a:ext cx="8715375" cy="6072188"/>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anchor="ctr"/>
          <a:lstStyle/>
          <a:p>
            <a:pPr algn="ctr">
              <a:defRPr/>
            </a:pPr>
            <a:endParaRPr lang="en-GB">
              <a:latin typeface="Calibri" pitchFamily="34" charset="0"/>
            </a:endParaRPr>
          </a:p>
        </p:txBody>
      </p:sp>
      <p:pic>
        <p:nvPicPr>
          <p:cNvPr id="6147" name="Picture 3" descr="ALPS 2col (with type) tif"/>
          <p:cNvPicPr>
            <a:picLocks noChangeAspect="1" noChangeArrowheads="1"/>
          </p:cNvPicPr>
          <p:nvPr/>
        </p:nvPicPr>
        <p:blipFill>
          <a:blip r:embed="rId3"/>
          <a:srcRect l="-888" r="28706" b="16080"/>
          <a:stretch>
            <a:fillRect/>
          </a:stretch>
        </p:blipFill>
        <p:spPr bwMode="auto">
          <a:xfrm>
            <a:off x="642938" y="142875"/>
            <a:ext cx="1582737" cy="898525"/>
          </a:xfrm>
          <a:prstGeom prst="rect">
            <a:avLst/>
          </a:prstGeom>
          <a:noFill/>
          <a:ln w="9525">
            <a:noFill/>
            <a:miter lim="800000"/>
            <a:headEnd/>
            <a:tailEnd/>
          </a:ln>
        </p:spPr>
      </p:pic>
      <p:sp>
        <p:nvSpPr>
          <p:cNvPr id="6148" name="Text Box 4"/>
          <p:cNvSpPr txBox="1">
            <a:spLocks noChangeArrowheads="1"/>
          </p:cNvSpPr>
          <p:nvPr/>
        </p:nvSpPr>
        <p:spPr bwMode="auto">
          <a:xfrm>
            <a:off x="3008313" y="6496050"/>
            <a:ext cx="3282950"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4"/>
              </a:rPr>
              <a:t>http://www.alps-cetl.ac.uk</a:t>
            </a:r>
            <a:r>
              <a:rPr lang="en-GB" sz="900">
                <a:latin typeface="Arial Unicode MS" pitchFamily="34" charset="-128"/>
              </a:rPr>
              <a:t> </a:t>
            </a:r>
          </a:p>
        </p:txBody>
      </p:sp>
      <p:sp>
        <p:nvSpPr>
          <p:cNvPr id="6149" name="Rectangle 5"/>
          <p:cNvSpPr>
            <a:spLocks noGrp="1" noChangeArrowheads="1"/>
          </p:cNvSpPr>
          <p:nvPr>
            <p:ph type="title"/>
          </p:nvPr>
        </p:nvSpPr>
        <p:spPr>
          <a:xfrm>
            <a:off x="2357438" y="285750"/>
            <a:ext cx="6500842" cy="1071548"/>
          </a:xfrm>
        </p:spPr>
        <p:txBody>
          <a:bodyPr/>
          <a:lstStyle/>
          <a:p>
            <a:pPr algn="l" eaLnBrk="1" hangingPunct="1"/>
            <a:r>
              <a:rPr lang="en-US" sz="3600" b="1" dirty="0" smtClean="0">
                <a:solidFill>
                  <a:srgbClr val="3366FF"/>
                </a:solidFill>
              </a:rPr>
              <a:t>Five Assessment Tools; </a:t>
            </a:r>
            <a:r>
              <a:rPr lang="en-US" sz="2400" b="1" dirty="0" smtClean="0">
                <a:solidFill>
                  <a:srgbClr val="3366FF"/>
                </a:solidFill>
              </a:rPr>
              <a:t>Developed out of the ALPS Common Competency maps</a:t>
            </a:r>
          </a:p>
        </p:txBody>
      </p:sp>
      <p:sp>
        <p:nvSpPr>
          <p:cNvPr id="19462" name="Rectangle 6"/>
          <p:cNvSpPr>
            <a:spLocks noGrp="1" noChangeArrowheads="1"/>
          </p:cNvSpPr>
          <p:nvPr>
            <p:ph type="body" idx="1"/>
          </p:nvPr>
        </p:nvSpPr>
        <p:spPr>
          <a:xfrm>
            <a:off x="468313" y="1571625"/>
            <a:ext cx="8389937" cy="4857750"/>
          </a:xfrm>
        </p:spPr>
        <p:txBody>
          <a:bodyPr rtlCol="0">
            <a:normAutofit fontScale="85000" lnSpcReduction="20000"/>
          </a:bodyPr>
          <a:lstStyle/>
          <a:p>
            <a:pPr eaLnBrk="1" fontAlgn="auto" hangingPunct="1">
              <a:spcAft>
                <a:spcPts val="0"/>
              </a:spcAft>
              <a:buFont typeface="Arial" pitchFamily="34" charset="0"/>
              <a:buChar char="•"/>
              <a:defRPr/>
            </a:pPr>
            <a:r>
              <a:rPr lang="en-GB" sz="3000" dirty="0" smtClean="0"/>
              <a:t>Demonstrating respect for service users during an interaction</a:t>
            </a:r>
          </a:p>
          <a:p>
            <a:pPr eaLnBrk="1" fontAlgn="auto" hangingPunct="1">
              <a:spcAft>
                <a:spcPts val="0"/>
              </a:spcAft>
              <a:buFont typeface="Arial" pitchFamily="34" charset="0"/>
              <a:buChar char="•"/>
              <a:defRPr/>
            </a:pPr>
            <a:r>
              <a:rPr lang="en-GB" sz="3000" dirty="0" smtClean="0"/>
              <a:t>Gaining Consent</a:t>
            </a:r>
          </a:p>
          <a:p>
            <a:pPr eaLnBrk="1" fontAlgn="auto" hangingPunct="1">
              <a:spcAft>
                <a:spcPts val="0"/>
              </a:spcAft>
              <a:buFont typeface="Arial" pitchFamily="34" charset="0"/>
              <a:buChar char="•"/>
              <a:defRPr/>
            </a:pPr>
            <a:r>
              <a:rPr lang="en-GB" sz="3000" dirty="0" smtClean="0"/>
              <a:t>Knowing when to consult or refer</a:t>
            </a:r>
          </a:p>
          <a:p>
            <a:pPr eaLnBrk="1" fontAlgn="auto" hangingPunct="1">
              <a:spcAft>
                <a:spcPts val="0"/>
              </a:spcAft>
              <a:buFont typeface="Arial" pitchFamily="34" charset="0"/>
              <a:buChar char="•"/>
              <a:defRPr/>
            </a:pPr>
            <a:r>
              <a:rPr lang="en-GB" sz="3000" dirty="0" smtClean="0"/>
              <a:t>Providing information</a:t>
            </a:r>
          </a:p>
          <a:p>
            <a:pPr eaLnBrk="1" fontAlgn="auto" hangingPunct="1">
              <a:spcAft>
                <a:spcPts val="0"/>
              </a:spcAft>
              <a:buFont typeface="Arial" pitchFamily="34" charset="0"/>
              <a:buChar char="•"/>
              <a:defRPr/>
            </a:pPr>
            <a:r>
              <a:rPr lang="en-GB" sz="3000" dirty="0" smtClean="0"/>
              <a:t>Working Inter-professionally</a:t>
            </a:r>
          </a:p>
          <a:p>
            <a:pPr eaLnBrk="1" fontAlgn="auto" hangingPunct="1">
              <a:spcAft>
                <a:spcPts val="0"/>
              </a:spcAft>
              <a:buFont typeface="Arial" pitchFamily="34" charset="0"/>
              <a:buNone/>
              <a:defRPr/>
            </a:pPr>
            <a:r>
              <a:rPr lang="en-GB" sz="2800" dirty="0" smtClean="0">
                <a:solidFill>
                  <a:srgbClr val="0000FF"/>
                </a:solidFill>
              </a:rPr>
              <a:t>Within each tool there is scope for the following;</a:t>
            </a:r>
          </a:p>
          <a:p>
            <a:pPr eaLnBrk="1" fontAlgn="auto" hangingPunct="1">
              <a:spcAft>
                <a:spcPts val="0"/>
              </a:spcAft>
              <a:buFont typeface="Arial" pitchFamily="34" charset="0"/>
              <a:buChar char="•"/>
              <a:defRPr/>
            </a:pPr>
            <a:r>
              <a:rPr lang="en-GB" sz="2800" dirty="0" smtClean="0">
                <a:solidFill>
                  <a:schemeClr val="tx2">
                    <a:lumMod val="50000"/>
                  </a:schemeClr>
                </a:solidFill>
              </a:rPr>
              <a:t>-Self assessment</a:t>
            </a:r>
          </a:p>
          <a:p>
            <a:pPr eaLnBrk="1" fontAlgn="auto" hangingPunct="1">
              <a:spcAft>
                <a:spcPts val="0"/>
              </a:spcAft>
              <a:buFont typeface="Arial" pitchFamily="34" charset="0"/>
              <a:buChar char="•"/>
              <a:defRPr/>
            </a:pPr>
            <a:r>
              <a:rPr lang="en-GB" sz="2800" dirty="0" smtClean="0">
                <a:solidFill>
                  <a:schemeClr val="tx2">
                    <a:lumMod val="50000"/>
                  </a:schemeClr>
                </a:solidFill>
              </a:rPr>
              <a:t>-Peer assessment</a:t>
            </a:r>
          </a:p>
          <a:p>
            <a:pPr eaLnBrk="1" fontAlgn="auto" hangingPunct="1">
              <a:spcAft>
                <a:spcPts val="0"/>
              </a:spcAft>
              <a:buFont typeface="Arial" pitchFamily="34" charset="0"/>
              <a:buChar char="•"/>
              <a:defRPr/>
            </a:pPr>
            <a:r>
              <a:rPr lang="en-GB" sz="2800" dirty="0" smtClean="0">
                <a:solidFill>
                  <a:schemeClr val="tx2">
                    <a:lumMod val="50000"/>
                  </a:schemeClr>
                </a:solidFill>
              </a:rPr>
              <a:t>-Practice assessor assessment</a:t>
            </a:r>
          </a:p>
          <a:p>
            <a:pPr eaLnBrk="1" fontAlgn="auto" hangingPunct="1">
              <a:spcAft>
                <a:spcPts val="0"/>
              </a:spcAft>
              <a:buFont typeface="Arial" pitchFamily="34" charset="0"/>
              <a:buChar char="•"/>
              <a:defRPr/>
            </a:pPr>
            <a:r>
              <a:rPr lang="en-GB" sz="2800" dirty="0" smtClean="0">
                <a:solidFill>
                  <a:schemeClr val="tx2">
                    <a:lumMod val="50000"/>
                  </a:schemeClr>
                </a:solidFill>
              </a:rPr>
              <a:t>-Service user assessment</a:t>
            </a:r>
          </a:p>
          <a:p>
            <a:pPr eaLnBrk="1" fontAlgn="auto" hangingPunct="1">
              <a:spcAft>
                <a:spcPts val="0"/>
              </a:spcAft>
              <a:buFont typeface="Arial" pitchFamily="34" charset="0"/>
              <a:buNone/>
              <a:defRPr/>
            </a:pPr>
            <a:r>
              <a:rPr lang="en-GB" sz="2800" dirty="0" smtClean="0"/>
              <a:t>But not all sections have to be completed</a:t>
            </a:r>
            <a:endParaRPr lang="en-GB" sz="3000" dirty="0" smtClean="0"/>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endParaRPr lang="en-GB" dirty="0" smtClean="0"/>
          </a:p>
          <a:p>
            <a:pPr eaLnBrk="1" fontAlgn="auto" hangingPunct="1">
              <a:lnSpc>
                <a:spcPct val="90000"/>
              </a:lnSpc>
              <a:spcAft>
                <a:spcPts val="0"/>
              </a:spcAft>
              <a:buFont typeface="Arial" pitchFamily="34" charset="0"/>
              <a:buChar char="•"/>
              <a:defRPr/>
            </a:pPr>
            <a:endParaRPr lang="en-GB" dirty="0" smtClean="0">
              <a:solidFill>
                <a:srgbClr val="0000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ChangeArrowheads="1"/>
          </p:cNvSpPr>
          <p:nvPr/>
        </p:nvSpPr>
        <p:spPr bwMode="auto">
          <a:xfrm>
            <a:off x="214313" y="285750"/>
            <a:ext cx="8715375" cy="6072188"/>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anchor="ctr"/>
          <a:lstStyle/>
          <a:p>
            <a:pPr algn="ctr">
              <a:defRPr/>
            </a:pPr>
            <a:endParaRPr lang="en-GB">
              <a:latin typeface="Calibri" pitchFamily="34" charset="0"/>
            </a:endParaRPr>
          </a:p>
        </p:txBody>
      </p:sp>
      <p:pic>
        <p:nvPicPr>
          <p:cNvPr id="7171" name="Picture 3" descr="ALPS 2col (with type) tif"/>
          <p:cNvPicPr>
            <a:picLocks noChangeAspect="1" noChangeArrowheads="1"/>
          </p:cNvPicPr>
          <p:nvPr/>
        </p:nvPicPr>
        <p:blipFill>
          <a:blip r:embed="rId3"/>
          <a:srcRect l="-888" r="28706" b="16080"/>
          <a:stretch>
            <a:fillRect/>
          </a:stretch>
        </p:blipFill>
        <p:spPr bwMode="auto">
          <a:xfrm>
            <a:off x="900113" y="115888"/>
            <a:ext cx="1582737" cy="898525"/>
          </a:xfrm>
          <a:prstGeom prst="rect">
            <a:avLst/>
          </a:prstGeom>
          <a:noFill/>
          <a:ln w="9525">
            <a:noFill/>
            <a:miter lim="800000"/>
            <a:headEnd/>
            <a:tailEnd/>
          </a:ln>
        </p:spPr>
      </p:pic>
      <p:sp>
        <p:nvSpPr>
          <p:cNvPr id="7172" name="Text Box 4"/>
          <p:cNvSpPr txBox="1">
            <a:spLocks noChangeArrowheads="1"/>
          </p:cNvSpPr>
          <p:nvPr/>
        </p:nvSpPr>
        <p:spPr bwMode="auto">
          <a:xfrm>
            <a:off x="3008313" y="6496050"/>
            <a:ext cx="3282950"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4"/>
              </a:rPr>
              <a:t>http://www.alps-cetl.ac.uk</a:t>
            </a:r>
            <a:r>
              <a:rPr lang="en-GB" sz="900">
                <a:latin typeface="Arial Unicode MS" pitchFamily="34" charset="-128"/>
              </a:rPr>
              <a:t> </a:t>
            </a:r>
          </a:p>
        </p:txBody>
      </p:sp>
      <p:sp>
        <p:nvSpPr>
          <p:cNvPr id="7173" name="Rectangle 5"/>
          <p:cNvSpPr>
            <a:spLocks noGrp="1" noChangeArrowheads="1"/>
          </p:cNvSpPr>
          <p:nvPr>
            <p:ph type="title"/>
          </p:nvPr>
        </p:nvSpPr>
        <p:spPr>
          <a:xfrm>
            <a:off x="2857489" y="428625"/>
            <a:ext cx="5500700" cy="642938"/>
          </a:xfrm>
        </p:spPr>
        <p:txBody>
          <a:bodyPr/>
          <a:lstStyle/>
          <a:p>
            <a:pPr algn="l" eaLnBrk="1" hangingPunct="1"/>
            <a:r>
              <a:rPr lang="en-GB" sz="3600" b="1" dirty="0" smtClean="0">
                <a:solidFill>
                  <a:srgbClr val="3366FF"/>
                </a:solidFill>
              </a:rPr>
              <a:t>Paper Based Tools</a:t>
            </a:r>
            <a:endParaRPr lang="en-US" sz="3600" b="1" dirty="0" smtClean="0">
              <a:solidFill>
                <a:srgbClr val="3366FF"/>
              </a:solidFill>
            </a:endParaRPr>
          </a:p>
        </p:txBody>
      </p:sp>
      <p:sp>
        <p:nvSpPr>
          <p:cNvPr id="19462" name="Rectangle 6"/>
          <p:cNvSpPr>
            <a:spLocks noGrp="1" noChangeArrowheads="1"/>
          </p:cNvSpPr>
          <p:nvPr>
            <p:ph type="body" idx="1"/>
          </p:nvPr>
        </p:nvSpPr>
        <p:spPr>
          <a:xfrm>
            <a:off x="428625" y="1143000"/>
            <a:ext cx="8389938" cy="5214938"/>
          </a:xfrm>
        </p:spPr>
        <p:txBody>
          <a:bodyPr rtlCol="0">
            <a:normAutofit fontScale="92500"/>
          </a:bodyPr>
          <a:lstStyle/>
          <a:p>
            <a:pPr eaLnBrk="1" fontAlgn="auto" hangingPunct="1">
              <a:spcAft>
                <a:spcPts val="0"/>
              </a:spcAft>
              <a:buFont typeface="Arial" pitchFamily="34" charset="0"/>
              <a:buChar char="•"/>
              <a:defRPr/>
            </a:pPr>
            <a:r>
              <a:rPr lang="en-GB" sz="3000" dirty="0" smtClean="0"/>
              <a:t>Paper versions of the 5 assessment  tools were mapped to the National Occupational Standards for social work with completed examples</a:t>
            </a:r>
          </a:p>
          <a:p>
            <a:pPr eaLnBrk="1" fontAlgn="auto" hangingPunct="1">
              <a:spcAft>
                <a:spcPts val="0"/>
              </a:spcAft>
              <a:buFont typeface="Arial" pitchFamily="34" charset="0"/>
              <a:buChar char="•"/>
              <a:defRPr/>
            </a:pPr>
            <a:r>
              <a:rPr lang="en-GB" sz="3000" dirty="0" smtClean="0"/>
              <a:t>Workshops with students and with practice educators </a:t>
            </a:r>
          </a:p>
          <a:p>
            <a:pPr eaLnBrk="1" fontAlgn="auto" hangingPunct="1">
              <a:spcAft>
                <a:spcPts val="0"/>
              </a:spcAft>
              <a:buFont typeface="Arial" pitchFamily="34" charset="0"/>
              <a:buChar char="•"/>
              <a:defRPr/>
            </a:pPr>
            <a:r>
              <a:rPr lang="en-GB" sz="3000" dirty="0" smtClean="0"/>
              <a:t>Phase 1;Given out to all BA social work students 1</a:t>
            </a:r>
            <a:r>
              <a:rPr lang="en-GB" sz="3000" baseline="30000" dirty="0" smtClean="0"/>
              <a:t>st</a:t>
            </a:r>
            <a:r>
              <a:rPr lang="en-GB" sz="3000" dirty="0" smtClean="0"/>
              <a:t>  years and one 2</a:t>
            </a:r>
            <a:r>
              <a:rPr lang="en-GB" sz="3000" baseline="30000" dirty="0" smtClean="0"/>
              <a:t>nd</a:t>
            </a:r>
            <a:r>
              <a:rPr lang="en-GB" sz="3000" dirty="0" smtClean="0"/>
              <a:t> year tutor group. Focus group held with 2</a:t>
            </a:r>
            <a:r>
              <a:rPr lang="en-GB" sz="3000" baseline="30000" dirty="0" smtClean="0"/>
              <a:t>nd</a:t>
            </a:r>
            <a:r>
              <a:rPr lang="en-GB" sz="3000" dirty="0" smtClean="0"/>
              <a:t> year group</a:t>
            </a:r>
          </a:p>
          <a:p>
            <a:pPr eaLnBrk="1" fontAlgn="auto" hangingPunct="1">
              <a:spcAft>
                <a:spcPts val="0"/>
              </a:spcAft>
              <a:buFont typeface="Arial" pitchFamily="34" charset="0"/>
              <a:buChar char="•"/>
              <a:defRPr/>
            </a:pPr>
            <a:r>
              <a:rPr lang="en-GB" sz="3000" dirty="0" smtClean="0"/>
              <a:t>Phase 2; Given out to BA in all 3 years. Focus Groups with first year and third year </a:t>
            </a:r>
          </a:p>
          <a:p>
            <a:pPr eaLnBrk="1" fontAlgn="auto" hangingPunct="1">
              <a:spcAft>
                <a:spcPts val="0"/>
              </a:spcAft>
              <a:buFont typeface="Arial" pitchFamily="34" charset="0"/>
              <a:buChar char="•"/>
              <a:defRPr/>
            </a:pPr>
            <a:r>
              <a:rPr lang="en-GB" sz="3000" dirty="0" smtClean="0"/>
              <a:t>Preparation workshops with students and with practice educators in both phases</a:t>
            </a:r>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endParaRPr lang="en-GB" dirty="0" smtClean="0"/>
          </a:p>
          <a:p>
            <a:pPr eaLnBrk="1" fontAlgn="auto" hangingPunct="1">
              <a:lnSpc>
                <a:spcPct val="90000"/>
              </a:lnSpc>
              <a:spcAft>
                <a:spcPts val="0"/>
              </a:spcAft>
              <a:buFont typeface="Arial" pitchFamily="34" charset="0"/>
              <a:buChar char="•"/>
              <a:defRPr/>
            </a:pPr>
            <a:endParaRPr lang="en-GB" dirty="0" smtClean="0">
              <a:solidFill>
                <a:srgbClr val="0000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ChangeArrowheads="1"/>
          </p:cNvSpPr>
          <p:nvPr/>
        </p:nvSpPr>
        <p:spPr bwMode="auto">
          <a:xfrm>
            <a:off x="214313" y="285750"/>
            <a:ext cx="8643937" cy="6143625"/>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anchor="ctr"/>
          <a:lstStyle/>
          <a:p>
            <a:pPr algn="ctr">
              <a:defRPr/>
            </a:pPr>
            <a:endParaRPr lang="en-GB">
              <a:latin typeface="Calibri" pitchFamily="34" charset="0"/>
            </a:endParaRPr>
          </a:p>
        </p:txBody>
      </p:sp>
      <p:pic>
        <p:nvPicPr>
          <p:cNvPr id="8195" name="Picture 3" descr="ALPS 2col (with type) tif"/>
          <p:cNvPicPr>
            <a:picLocks noChangeAspect="1" noChangeArrowheads="1"/>
          </p:cNvPicPr>
          <p:nvPr/>
        </p:nvPicPr>
        <p:blipFill>
          <a:blip r:embed="rId3"/>
          <a:srcRect l="-888" r="28706" b="16080"/>
          <a:stretch>
            <a:fillRect/>
          </a:stretch>
        </p:blipFill>
        <p:spPr bwMode="auto">
          <a:xfrm>
            <a:off x="714375" y="142875"/>
            <a:ext cx="1582738" cy="898525"/>
          </a:xfrm>
          <a:prstGeom prst="rect">
            <a:avLst/>
          </a:prstGeom>
          <a:noFill/>
          <a:ln w="9525">
            <a:noFill/>
            <a:miter lim="800000"/>
            <a:headEnd/>
            <a:tailEnd/>
          </a:ln>
        </p:spPr>
      </p:pic>
      <p:sp>
        <p:nvSpPr>
          <p:cNvPr id="8196" name="Text Box 4"/>
          <p:cNvSpPr txBox="1">
            <a:spLocks noChangeArrowheads="1"/>
          </p:cNvSpPr>
          <p:nvPr/>
        </p:nvSpPr>
        <p:spPr bwMode="auto">
          <a:xfrm>
            <a:off x="3008313" y="6496050"/>
            <a:ext cx="3282950"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4"/>
              </a:rPr>
              <a:t>http://www.alps-cetl.ac.uk</a:t>
            </a:r>
            <a:r>
              <a:rPr lang="en-GB" sz="900">
                <a:latin typeface="Arial Unicode MS" pitchFamily="34" charset="-128"/>
              </a:rPr>
              <a:t> </a:t>
            </a:r>
          </a:p>
        </p:txBody>
      </p:sp>
      <p:graphicFrame>
        <p:nvGraphicFramePr>
          <p:cNvPr id="7" name="Content Placeholder 3"/>
          <p:cNvGraphicFramePr>
            <a:graphicFrameLocks/>
          </p:cNvGraphicFramePr>
          <p:nvPr/>
        </p:nvGraphicFramePr>
        <p:xfrm>
          <a:off x="357188" y="1143000"/>
          <a:ext cx="8358246" cy="5143520"/>
        </p:xfrm>
        <a:graphic>
          <a:graphicData uri="http://schemas.openxmlformats.org/drawingml/2006/table">
            <a:tbl>
              <a:tblPr/>
              <a:tblGrid>
                <a:gridCol w="1474985"/>
                <a:gridCol w="3160681"/>
                <a:gridCol w="3722580"/>
              </a:tblGrid>
              <a:tr h="346063">
                <a:tc>
                  <a:txBody>
                    <a:bodyPr/>
                    <a:lstStyle/>
                    <a:p>
                      <a:pPr>
                        <a:spcAft>
                          <a:spcPts val="0"/>
                        </a:spcAft>
                      </a:pPr>
                      <a:r>
                        <a:rPr lang="en-GB" sz="1200" b="1" dirty="0">
                          <a:latin typeface="Arial"/>
                          <a:ea typeface="SimSun"/>
                          <a:cs typeface="Times New Roman"/>
                        </a:rPr>
                        <a:t>Date and place of assessment</a:t>
                      </a:r>
                      <a:endParaRPr lang="en-GB" sz="1200" b="1" dirty="0">
                        <a:latin typeface="Times New Roman"/>
                        <a:ea typeface="Times New Roman"/>
                        <a:cs typeface="Times New Roman"/>
                      </a:endParaRPr>
                    </a:p>
                  </a:txBody>
                  <a:tcPr marL="47145" marR="471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Bef>
                          <a:spcPts val="1200"/>
                        </a:spcBef>
                        <a:spcAft>
                          <a:spcPts val="300"/>
                        </a:spcAft>
                      </a:pPr>
                      <a:r>
                        <a:rPr lang="en-GB" sz="1400" b="1" kern="1600" dirty="0">
                          <a:latin typeface="Calibri"/>
                          <a:ea typeface="Calibri"/>
                          <a:cs typeface="Times New Roman"/>
                        </a:rPr>
                        <a:t>Social Services Information Point</a:t>
                      </a:r>
                    </a:p>
                  </a:txBody>
                  <a:tcPr marL="47145" marR="471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605611">
                <a:tc>
                  <a:txBody>
                    <a:bodyPr/>
                    <a:lstStyle/>
                    <a:p>
                      <a:pPr marL="228600" algn="l">
                        <a:spcAft>
                          <a:spcPts val="0"/>
                        </a:spcAft>
                      </a:pPr>
                      <a:r>
                        <a:rPr lang="en-GB" sz="1400" b="1" dirty="0" smtClean="0">
                          <a:latin typeface="Arial"/>
                          <a:ea typeface="Times New Roman"/>
                          <a:cs typeface="Times New Roman"/>
                        </a:rPr>
                        <a:t>Questions for Student</a:t>
                      </a:r>
                      <a:endParaRPr lang="en-GB" sz="1400" dirty="0">
                        <a:latin typeface="Times New Roman"/>
                        <a:ea typeface="Times New Roman"/>
                        <a:cs typeface="Times New Roman"/>
                      </a:endParaRPr>
                    </a:p>
                  </a:txBody>
                  <a:tcPr marL="47145" marR="471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200"/>
                        </a:spcBef>
                        <a:spcAft>
                          <a:spcPts val="300"/>
                        </a:spcAft>
                      </a:pPr>
                      <a:r>
                        <a:rPr lang="en-GB" sz="1400" b="1" kern="1600" dirty="0" smtClean="0">
                          <a:latin typeface="Calibri"/>
                          <a:ea typeface="Calibri"/>
                          <a:cs typeface="Times New Roman"/>
                        </a:rPr>
                        <a:t>Student statement</a:t>
                      </a:r>
                      <a:endParaRPr lang="en-GB" sz="1400" b="1" kern="1600" dirty="0">
                        <a:latin typeface="Calibri"/>
                        <a:ea typeface="Calibri"/>
                        <a:cs typeface="Times New Roman"/>
                      </a:endParaRPr>
                    </a:p>
                  </a:txBody>
                  <a:tcPr marL="47145" marR="471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200"/>
                        </a:spcBef>
                        <a:spcAft>
                          <a:spcPts val="300"/>
                        </a:spcAft>
                      </a:pPr>
                      <a:r>
                        <a:rPr lang="en-GB" sz="1400" b="1" kern="1600" dirty="0">
                          <a:latin typeface="Calibri"/>
                          <a:ea typeface="Calibri"/>
                          <a:cs typeface="Times New Roman"/>
                        </a:rPr>
                        <a:t>Examples of claims in relation to GSCC Code of Practice / Key Roles</a:t>
                      </a:r>
                    </a:p>
                  </a:txBody>
                  <a:tcPr marL="47145" marR="471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2149">
                <a:tc>
                  <a:txBody>
                    <a:bodyPr/>
                    <a:lstStyle/>
                    <a:p>
                      <a:pPr>
                        <a:spcAft>
                          <a:spcPts val="0"/>
                        </a:spcAft>
                      </a:pPr>
                      <a:r>
                        <a:rPr lang="en-GB" sz="1400" dirty="0">
                          <a:latin typeface="Arial"/>
                          <a:ea typeface="Times New Roman"/>
                          <a:cs typeface="Times New Roman"/>
                        </a:rPr>
                        <a:t>Describe your interaction with a service user.</a:t>
                      </a:r>
                      <a:endParaRPr lang="en-GB" sz="1400" dirty="0">
                        <a:latin typeface="Times New Roman"/>
                        <a:ea typeface="Times New Roman"/>
                        <a:cs typeface="Times New Roman"/>
                      </a:endParaRPr>
                    </a:p>
                  </a:txBody>
                  <a:tcPr marL="47145" marR="471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200"/>
                        </a:spcBef>
                        <a:spcAft>
                          <a:spcPts val="300"/>
                        </a:spcAft>
                      </a:pPr>
                      <a:r>
                        <a:rPr lang="en-GB" sz="1200" b="0" kern="1600" dirty="0">
                          <a:latin typeface="Calibri"/>
                          <a:ea typeface="Calibri"/>
                          <a:cs typeface="Times New Roman"/>
                        </a:rPr>
                        <a:t>I took a telephone call on</a:t>
                      </a:r>
                      <a:r>
                        <a:rPr lang="en-GB" sz="1200" b="1" kern="1600" dirty="0">
                          <a:latin typeface="Calibri"/>
                          <a:ea typeface="Calibri"/>
                          <a:cs typeface="Times New Roman"/>
                        </a:rPr>
                        <a:t> </a:t>
                      </a:r>
                      <a:r>
                        <a:rPr lang="en-GB" sz="1200" b="0" kern="1600" dirty="0">
                          <a:latin typeface="Calibri"/>
                          <a:ea typeface="Calibri"/>
                          <a:cs typeface="Times New Roman"/>
                        </a:rPr>
                        <a:t>duty. The service user wanted to know about car badges</a:t>
                      </a:r>
                      <a:endParaRPr lang="en-GB" sz="1200" b="1" kern="1600" dirty="0">
                        <a:latin typeface="Calibri"/>
                        <a:ea typeface="Calibri"/>
                        <a:cs typeface="Times New Roman"/>
                      </a:endParaRPr>
                    </a:p>
                    <a:p>
                      <a:pPr>
                        <a:spcAft>
                          <a:spcPts val="0"/>
                        </a:spcAft>
                      </a:pPr>
                      <a:r>
                        <a:rPr lang="en-GB" sz="1200" dirty="0">
                          <a:latin typeface="Arial"/>
                          <a:ea typeface="Times New Roman"/>
                          <a:cs typeface="Times New Roman"/>
                        </a:rPr>
                        <a:t>I checked whether or not the service user was already known to us and whether or not they had any other needs that we might be able to help with. I was aware that sometimes straightforward</a:t>
                      </a:r>
                      <a:r>
                        <a:rPr lang="en-GB" sz="1200" dirty="0">
                          <a:latin typeface="Times New Roman"/>
                          <a:ea typeface="Times New Roman"/>
                          <a:cs typeface="Times New Roman"/>
                        </a:rPr>
                        <a:t> </a:t>
                      </a:r>
                      <a:r>
                        <a:rPr lang="en-GB" sz="1200" dirty="0">
                          <a:latin typeface="Arial"/>
                          <a:ea typeface="Times New Roman"/>
                          <a:cs typeface="Times New Roman"/>
                        </a:rPr>
                        <a:t>requests might hide other issues and needs that could be discussed and may be more formally assessed under our legal obligations in relation to for instance the NHS&amp;CC Act 1990 or the Carers, (Recognition and Services) Act 1995 and Carers (Equal Opportunities) Act 2004</a:t>
                      </a:r>
                      <a:endParaRPr lang="en-GB" sz="1200" dirty="0">
                        <a:latin typeface="Times New Roman"/>
                        <a:ea typeface="Times New Roman"/>
                        <a:cs typeface="Times New Roman"/>
                      </a:endParaRPr>
                    </a:p>
                    <a:p>
                      <a:pPr>
                        <a:spcAft>
                          <a:spcPts val="0"/>
                        </a:spcAft>
                      </a:pPr>
                      <a:endParaRPr lang="en-GB" sz="1200" dirty="0" smtClean="0">
                        <a:latin typeface="Arial"/>
                        <a:ea typeface="Times New Roman"/>
                        <a:cs typeface="Times New Roman"/>
                      </a:endParaRPr>
                    </a:p>
                    <a:p>
                      <a:pPr>
                        <a:spcAft>
                          <a:spcPts val="0"/>
                        </a:spcAft>
                      </a:pPr>
                      <a:r>
                        <a:rPr lang="en-GB" sz="1200" dirty="0" smtClean="0">
                          <a:latin typeface="Arial"/>
                          <a:ea typeface="Times New Roman"/>
                          <a:cs typeface="Times New Roman"/>
                        </a:rPr>
                        <a:t>I </a:t>
                      </a:r>
                      <a:r>
                        <a:rPr lang="en-GB" sz="1200" dirty="0">
                          <a:latin typeface="Arial"/>
                          <a:ea typeface="Times New Roman"/>
                          <a:cs typeface="Times New Roman"/>
                        </a:rPr>
                        <a:t>filled in the relevant forms and passed them on to the relevant colleague</a:t>
                      </a:r>
                      <a:endParaRPr lang="en-GB" sz="1200" dirty="0">
                        <a:latin typeface="Times New Roman"/>
                        <a:ea typeface="Times New Roman"/>
                        <a:cs typeface="Times New Roman"/>
                      </a:endParaRPr>
                    </a:p>
                    <a:p>
                      <a:pPr>
                        <a:spcAft>
                          <a:spcPts val="0"/>
                        </a:spcAft>
                      </a:pPr>
                      <a:endParaRPr lang="en-GB" sz="1200" dirty="0" smtClean="0">
                        <a:latin typeface="Arial"/>
                        <a:ea typeface="Times New Roman"/>
                        <a:cs typeface="Times New Roman"/>
                      </a:endParaRPr>
                    </a:p>
                    <a:p>
                      <a:pPr>
                        <a:spcAft>
                          <a:spcPts val="0"/>
                        </a:spcAft>
                      </a:pPr>
                      <a:r>
                        <a:rPr lang="en-GB" sz="1200" dirty="0" smtClean="0">
                          <a:latin typeface="Arial"/>
                          <a:ea typeface="Times New Roman"/>
                          <a:cs typeface="Times New Roman"/>
                        </a:rPr>
                        <a:t>I </a:t>
                      </a:r>
                      <a:r>
                        <a:rPr lang="en-GB" sz="1200" dirty="0">
                          <a:latin typeface="Arial"/>
                          <a:ea typeface="Times New Roman"/>
                          <a:cs typeface="Times New Roman"/>
                        </a:rPr>
                        <a:t>discussed the work I did with an experienced colleague to check I had done things correctly</a:t>
                      </a:r>
                      <a:endParaRPr lang="en-GB" sz="1200" dirty="0">
                        <a:latin typeface="Times New Roman"/>
                        <a:ea typeface="Times New Roman"/>
                        <a:cs typeface="Times New Roman"/>
                      </a:endParaRPr>
                    </a:p>
                  </a:txBody>
                  <a:tcPr marL="47145" marR="471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200" b="1" u="sng" dirty="0">
                          <a:latin typeface="Arial"/>
                          <a:ea typeface="Times New Roman"/>
                          <a:cs typeface="Times New Roman"/>
                        </a:rPr>
                        <a:t>Key role 1 Prepare for and work with people</a:t>
                      </a:r>
                      <a:endParaRPr lang="en-GB" sz="1200" dirty="0">
                        <a:latin typeface="Times New Roman"/>
                        <a:ea typeface="Times New Roman"/>
                        <a:cs typeface="Times New Roman"/>
                      </a:endParaRPr>
                    </a:p>
                    <a:p>
                      <a:pPr>
                        <a:spcAft>
                          <a:spcPts val="0"/>
                        </a:spcAft>
                      </a:pPr>
                      <a:r>
                        <a:rPr lang="en-GB" sz="1200" b="1" dirty="0">
                          <a:latin typeface="Arial"/>
                          <a:ea typeface="Times New Roman"/>
                          <a:cs typeface="Times New Roman"/>
                        </a:rPr>
                        <a:t>Unit 1.3</a:t>
                      </a:r>
                      <a:r>
                        <a:rPr lang="en-GB" sz="1200" dirty="0">
                          <a:latin typeface="Arial"/>
                          <a:ea typeface="Times New Roman"/>
                          <a:cs typeface="Times New Roman"/>
                        </a:rPr>
                        <a:t> Evaluate all information to identify the best form of initial involvement</a:t>
                      </a:r>
                      <a:endParaRPr lang="en-GB" sz="1200" dirty="0">
                        <a:latin typeface="Times New Roman"/>
                        <a:ea typeface="Times New Roman"/>
                        <a:cs typeface="Times New Roman"/>
                      </a:endParaRPr>
                    </a:p>
                    <a:p>
                      <a:pPr>
                        <a:spcAft>
                          <a:spcPts val="0"/>
                        </a:spcAft>
                      </a:pPr>
                      <a:endParaRPr lang="en-GB" sz="1200" b="1" u="sng" dirty="0" smtClean="0">
                        <a:latin typeface="Arial"/>
                        <a:ea typeface="Times New Roman"/>
                        <a:cs typeface="Times New Roman"/>
                      </a:endParaRPr>
                    </a:p>
                    <a:p>
                      <a:pPr>
                        <a:spcAft>
                          <a:spcPts val="0"/>
                        </a:spcAft>
                      </a:pPr>
                      <a:r>
                        <a:rPr lang="en-GB" sz="1200" b="1" u="sng" dirty="0" smtClean="0">
                          <a:latin typeface="Arial"/>
                          <a:ea typeface="Times New Roman"/>
                          <a:cs typeface="Times New Roman"/>
                        </a:rPr>
                        <a:t>Key </a:t>
                      </a:r>
                      <a:r>
                        <a:rPr lang="en-GB" sz="1200" b="1" u="sng" dirty="0">
                          <a:latin typeface="Arial"/>
                          <a:ea typeface="Times New Roman"/>
                          <a:cs typeface="Times New Roman"/>
                        </a:rPr>
                        <a:t>role 5 Manage social work practice</a:t>
                      </a:r>
                      <a:endParaRPr lang="en-GB" sz="1200" dirty="0">
                        <a:latin typeface="Times New Roman"/>
                        <a:ea typeface="Times New Roman"/>
                        <a:cs typeface="Times New Roman"/>
                      </a:endParaRPr>
                    </a:p>
                    <a:p>
                      <a:pPr>
                        <a:spcAft>
                          <a:spcPts val="0"/>
                        </a:spcAft>
                      </a:pPr>
                      <a:r>
                        <a:rPr lang="en-GB" sz="1200" b="1" dirty="0">
                          <a:latin typeface="Arial"/>
                          <a:ea typeface="Times New Roman"/>
                          <a:cs typeface="Times New Roman"/>
                        </a:rPr>
                        <a:t>Unit 14.3 </a:t>
                      </a:r>
                      <a:r>
                        <a:rPr lang="en-GB" sz="1200" dirty="0">
                          <a:latin typeface="Arial"/>
                          <a:ea typeface="Times New Roman"/>
                          <a:cs typeface="Times New Roman"/>
                        </a:rPr>
                        <a:t>Monitor and evaluate the effectiveness of your programme of work in meeting the organisational requirements and the needs of individuals, families, carers, groups and communities.</a:t>
                      </a:r>
                      <a:endParaRPr lang="en-GB" sz="1200" dirty="0">
                        <a:latin typeface="Times New Roman"/>
                        <a:ea typeface="Times New Roman"/>
                        <a:cs typeface="Times New Roman"/>
                      </a:endParaRPr>
                    </a:p>
                    <a:p>
                      <a:pPr>
                        <a:spcAft>
                          <a:spcPts val="0"/>
                        </a:spcAft>
                      </a:pPr>
                      <a:endParaRPr lang="en-GB" sz="1200" b="1" u="sng" dirty="0" smtClean="0">
                        <a:latin typeface="Arial"/>
                        <a:ea typeface="Times New Roman"/>
                        <a:cs typeface="Times New Roman"/>
                      </a:endParaRPr>
                    </a:p>
                    <a:p>
                      <a:pPr>
                        <a:spcAft>
                          <a:spcPts val="0"/>
                        </a:spcAft>
                      </a:pPr>
                      <a:r>
                        <a:rPr lang="en-GB" sz="1200" b="1" u="sng" dirty="0" smtClean="0">
                          <a:latin typeface="Arial"/>
                          <a:ea typeface="Times New Roman"/>
                          <a:cs typeface="Times New Roman"/>
                        </a:rPr>
                        <a:t>Key </a:t>
                      </a:r>
                      <a:r>
                        <a:rPr lang="en-GB" sz="1200" b="1" u="sng" dirty="0">
                          <a:latin typeface="Arial"/>
                          <a:ea typeface="Times New Roman"/>
                          <a:cs typeface="Times New Roman"/>
                        </a:rPr>
                        <a:t>role 6 Demonstrate professional competence</a:t>
                      </a:r>
                      <a:endParaRPr lang="en-GB" sz="1200" dirty="0">
                        <a:latin typeface="Times New Roman"/>
                        <a:ea typeface="Times New Roman"/>
                        <a:cs typeface="Times New Roman"/>
                      </a:endParaRPr>
                    </a:p>
                    <a:p>
                      <a:pPr>
                        <a:spcAft>
                          <a:spcPts val="0"/>
                        </a:spcAft>
                      </a:pPr>
                      <a:r>
                        <a:rPr lang="en-GB" sz="1200" b="1" dirty="0">
                          <a:latin typeface="Arial"/>
                          <a:ea typeface="Times New Roman"/>
                          <a:cs typeface="Times New Roman"/>
                        </a:rPr>
                        <a:t>Unit 19.3 </a:t>
                      </a:r>
                      <a:r>
                        <a:rPr lang="en-GB" sz="1200" dirty="0">
                          <a:latin typeface="Arial"/>
                          <a:ea typeface="Times New Roman"/>
                          <a:cs typeface="Times New Roman"/>
                        </a:rPr>
                        <a:t>Work within the principles and values underpinning social work practice.</a:t>
                      </a:r>
                      <a:endParaRPr lang="en-GB" sz="1200" dirty="0">
                        <a:latin typeface="Times New Roman"/>
                        <a:ea typeface="Times New Roman"/>
                        <a:cs typeface="Times New Roman"/>
                      </a:endParaRPr>
                    </a:p>
                    <a:p>
                      <a:pPr>
                        <a:spcAft>
                          <a:spcPts val="0"/>
                        </a:spcAft>
                      </a:pPr>
                      <a:r>
                        <a:rPr lang="en-GB" sz="1200" b="1" dirty="0">
                          <a:latin typeface="Arial"/>
                          <a:ea typeface="Times New Roman"/>
                          <a:cs typeface="Times New Roman"/>
                        </a:rPr>
                        <a:t>Unit 19.5 </a:t>
                      </a:r>
                      <a:r>
                        <a:rPr lang="en-GB" sz="1200" dirty="0">
                          <a:latin typeface="Arial"/>
                          <a:ea typeface="Times New Roman"/>
                          <a:cs typeface="Times New Roman"/>
                        </a:rPr>
                        <a:t>Use supervision and support to take action to meet continuing professional development needs.</a:t>
                      </a:r>
                      <a:endParaRPr lang="en-GB" sz="1200" dirty="0">
                        <a:latin typeface="Times New Roman"/>
                        <a:ea typeface="Times New Roman"/>
                        <a:cs typeface="Times New Roman"/>
                      </a:endParaRPr>
                    </a:p>
                    <a:p>
                      <a:pPr>
                        <a:spcAft>
                          <a:spcPts val="0"/>
                        </a:spcAft>
                      </a:pPr>
                      <a:endParaRPr lang="en-GB" sz="1200" b="1" dirty="0" smtClean="0">
                        <a:latin typeface="Arial"/>
                        <a:ea typeface="Times New Roman"/>
                        <a:cs typeface="Times New Roman"/>
                      </a:endParaRPr>
                    </a:p>
                    <a:p>
                      <a:pPr>
                        <a:spcAft>
                          <a:spcPts val="0"/>
                        </a:spcAft>
                      </a:pPr>
                      <a:r>
                        <a:rPr lang="en-GB" sz="1200" b="1" dirty="0" smtClean="0">
                          <a:latin typeface="Arial"/>
                          <a:ea typeface="Times New Roman"/>
                          <a:cs typeface="Times New Roman"/>
                        </a:rPr>
                        <a:t>GSCC </a:t>
                      </a:r>
                      <a:r>
                        <a:rPr lang="en-GB" sz="1200" b="1" dirty="0">
                          <a:latin typeface="Arial"/>
                          <a:ea typeface="Times New Roman"/>
                          <a:cs typeface="Times New Roman"/>
                        </a:rPr>
                        <a:t>Code of Practice</a:t>
                      </a:r>
                      <a:endParaRPr lang="en-GB" sz="1200" dirty="0">
                        <a:latin typeface="Times New Roman"/>
                        <a:ea typeface="Times New Roman"/>
                        <a:cs typeface="Times New Roman"/>
                      </a:endParaRPr>
                    </a:p>
                    <a:p>
                      <a:pPr>
                        <a:spcAft>
                          <a:spcPts val="0"/>
                        </a:spcAft>
                      </a:pPr>
                      <a:r>
                        <a:rPr lang="en-GB" sz="1200" b="1" dirty="0">
                          <a:latin typeface="Arial"/>
                          <a:ea typeface="Times New Roman"/>
                          <a:cs typeface="Times New Roman"/>
                        </a:rPr>
                        <a:t>6</a:t>
                      </a:r>
                      <a:r>
                        <a:rPr lang="en-GB" sz="1200" dirty="0">
                          <a:latin typeface="Arial"/>
                          <a:ea typeface="Times New Roman"/>
                          <a:cs typeface="Times New Roman"/>
                        </a:rPr>
                        <a:t>. Be accountable for the quality of their work and take responsibility for maintaining and improving their knowledge and skills.</a:t>
                      </a:r>
                      <a:endParaRPr lang="en-GB" sz="1200" dirty="0">
                        <a:latin typeface="Times New Roman"/>
                        <a:ea typeface="Times New Roman"/>
                        <a:cs typeface="Times New Roman"/>
                      </a:endParaRPr>
                    </a:p>
                  </a:txBody>
                  <a:tcPr marL="47145" marR="471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ChangeArrowheads="1"/>
          </p:cNvSpPr>
          <p:nvPr/>
        </p:nvSpPr>
        <p:spPr bwMode="auto">
          <a:xfrm>
            <a:off x="214313" y="285750"/>
            <a:ext cx="8715375" cy="6072188"/>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anchor="ctr"/>
          <a:lstStyle/>
          <a:p>
            <a:pPr algn="ctr">
              <a:defRPr/>
            </a:pPr>
            <a:endParaRPr lang="en-GB">
              <a:latin typeface="Calibri" pitchFamily="34" charset="0"/>
            </a:endParaRPr>
          </a:p>
        </p:txBody>
      </p:sp>
      <p:pic>
        <p:nvPicPr>
          <p:cNvPr id="9219" name="Picture 3" descr="ALPS 2col (with type) tif"/>
          <p:cNvPicPr>
            <a:picLocks noChangeAspect="1" noChangeArrowheads="1"/>
          </p:cNvPicPr>
          <p:nvPr/>
        </p:nvPicPr>
        <p:blipFill>
          <a:blip r:embed="rId3"/>
          <a:srcRect l="-888" r="28706" b="16080"/>
          <a:stretch>
            <a:fillRect/>
          </a:stretch>
        </p:blipFill>
        <p:spPr bwMode="auto">
          <a:xfrm>
            <a:off x="900113" y="115888"/>
            <a:ext cx="1582737" cy="898525"/>
          </a:xfrm>
          <a:prstGeom prst="rect">
            <a:avLst/>
          </a:prstGeom>
          <a:noFill/>
          <a:ln w="9525">
            <a:noFill/>
            <a:miter lim="800000"/>
            <a:headEnd/>
            <a:tailEnd/>
          </a:ln>
        </p:spPr>
      </p:pic>
      <p:sp>
        <p:nvSpPr>
          <p:cNvPr id="9220" name="Text Box 4"/>
          <p:cNvSpPr txBox="1">
            <a:spLocks noChangeArrowheads="1"/>
          </p:cNvSpPr>
          <p:nvPr/>
        </p:nvSpPr>
        <p:spPr bwMode="auto">
          <a:xfrm>
            <a:off x="3008313" y="6496050"/>
            <a:ext cx="3282950"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4"/>
              </a:rPr>
              <a:t>http://www.alps-cetl.ac.uk</a:t>
            </a:r>
            <a:r>
              <a:rPr lang="en-GB" sz="900">
                <a:latin typeface="Arial Unicode MS" pitchFamily="34" charset="-128"/>
              </a:rPr>
              <a:t> </a:t>
            </a:r>
          </a:p>
        </p:txBody>
      </p:sp>
      <p:sp>
        <p:nvSpPr>
          <p:cNvPr id="9221" name="Rectangle 5"/>
          <p:cNvSpPr>
            <a:spLocks noGrp="1" noChangeArrowheads="1"/>
          </p:cNvSpPr>
          <p:nvPr>
            <p:ph type="title"/>
          </p:nvPr>
        </p:nvSpPr>
        <p:spPr>
          <a:xfrm>
            <a:off x="3143250" y="357188"/>
            <a:ext cx="4929188" cy="714375"/>
          </a:xfrm>
        </p:spPr>
        <p:txBody>
          <a:bodyPr/>
          <a:lstStyle/>
          <a:p>
            <a:pPr algn="l" eaLnBrk="1" hangingPunct="1"/>
            <a:r>
              <a:rPr lang="en-US" sz="3600" b="1" dirty="0" smtClean="0">
                <a:solidFill>
                  <a:srgbClr val="3366FF"/>
                </a:solidFill>
              </a:rPr>
              <a:t>Focus group outcomes</a:t>
            </a:r>
          </a:p>
        </p:txBody>
      </p:sp>
      <p:sp>
        <p:nvSpPr>
          <p:cNvPr id="19462" name="Rectangle 6"/>
          <p:cNvSpPr>
            <a:spLocks noGrp="1" noChangeArrowheads="1"/>
          </p:cNvSpPr>
          <p:nvPr>
            <p:ph type="body" idx="1"/>
          </p:nvPr>
        </p:nvSpPr>
        <p:spPr>
          <a:xfrm>
            <a:off x="468313" y="1214423"/>
            <a:ext cx="7604125" cy="5072078"/>
          </a:xfrm>
        </p:spPr>
        <p:txBody>
          <a:bodyPr rtlCol="0">
            <a:normAutofit fontScale="77500" lnSpcReduction="20000"/>
          </a:bodyPr>
          <a:lstStyle/>
          <a:p>
            <a:pPr eaLnBrk="1" fontAlgn="auto" hangingPunct="1">
              <a:spcAft>
                <a:spcPts val="0"/>
              </a:spcAft>
              <a:buFont typeface="Arial" pitchFamily="34" charset="0"/>
              <a:buChar char="•"/>
              <a:defRPr/>
            </a:pPr>
            <a:r>
              <a:rPr lang="en-GB" sz="3100" dirty="0" smtClean="0"/>
              <a:t>Students liked;</a:t>
            </a:r>
          </a:p>
          <a:p>
            <a:pPr eaLnBrk="1" fontAlgn="auto" hangingPunct="1">
              <a:spcAft>
                <a:spcPts val="0"/>
              </a:spcAft>
              <a:buFont typeface="Arial" charset="0"/>
              <a:buNone/>
              <a:defRPr/>
            </a:pPr>
            <a:r>
              <a:rPr lang="en-GB" sz="3100" dirty="0" smtClean="0"/>
              <a:t>	 - They understood how the observations in practice 	related to their NOS and produced evidence for 	their portfolio</a:t>
            </a:r>
          </a:p>
          <a:p>
            <a:pPr lvl="1" eaLnBrk="1" fontAlgn="auto" hangingPunct="1">
              <a:spcAft>
                <a:spcPts val="0"/>
              </a:spcAft>
              <a:buFont typeface="Arial" pitchFamily="34" charset="0"/>
              <a:buChar char="–"/>
              <a:defRPr/>
            </a:pPr>
            <a:r>
              <a:rPr lang="en-GB" sz="3100" dirty="0" smtClean="0"/>
              <a:t>Consistency of gathering evidence across a range of activity</a:t>
            </a:r>
          </a:p>
          <a:p>
            <a:pPr lvl="1" eaLnBrk="1" fontAlgn="auto" hangingPunct="1">
              <a:spcAft>
                <a:spcPts val="0"/>
              </a:spcAft>
              <a:buFont typeface="Arial" pitchFamily="34" charset="0"/>
              <a:buChar char="–"/>
              <a:defRPr/>
            </a:pPr>
            <a:r>
              <a:rPr lang="en-GB" sz="3100" dirty="0" smtClean="0"/>
              <a:t>More confidence in asking for feedback; particularly from service users</a:t>
            </a:r>
          </a:p>
          <a:p>
            <a:pPr lvl="1" eaLnBrk="1" fontAlgn="auto" hangingPunct="1">
              <a:spcAft>
                <a:spcPts val="0"/>
              </a:spcAft>
              <a:buFont typeface="Arial" pitchFamily="34" charset="0"/>
              <a:buChar char="–"/>
              <a:defRPr/>
            </a:pPr>
            <a:r>
              <a:rPr lang="en-GB" sz="3100" dirty="0" smtClean="0"/>
              <a:t>Encouragement of analysis and reflection</a:t>
            </a:r>
          </a:p>
          <a:p>
            <a:pPr lvl="1" eaLnBrk="1" fontAlgn="auto" hangingPunct="1">
              <a:spcAft>
                <a:spcPts val="0"/>
              </a:spcAft>
              <a:buFont typeface="Arial" pitchFamily="34" charset="0"/>
              <a:buChar char="–"/>
              <a:defRPr/>
            </a:pPr>
            <a:r>
              <a:rPr lang="en-GB" sz="3100" dirty="0" smtClean="0"/>
              <a:t>Student control over the assessment feedback process</a:t>
            </a:r>
          </a:p>
          <a:p>
            <a:pPr lvl="1" eaLnBrk="1" fontAlgn="auto" hangingPunct="1">
              <a:spcAft>
                <a:spcPts val="0"/>
              </a:spcAft>
              <a:buFont typeface="Arial" pitchFamily="34" charset="0"/>
              <a:buChar char="–"/>
              <a:defRPr/>
            </a:pPr>
            <a:r>
              <a:rPr lang="en-GB" sz="3100" dirty="0" smtClean="0"/>
              <a:t>Higher quality of evidence for portfolio</a:t>
            </a:r>
          </a:p>
          <a:p>
            <a:pPr eaLnBrk="1" fontAlgn="auto" hangingPunct="1">
              <a:spcAft>
                <a:spcPts val="0"/>
              </a:spcAft>
              <a:buFont typeface="Arial" pitchFamily="34" charset="0"/>
              <a:buChar char="•"/>
              <a:defRPr/>
            </a:pPr>
            <a:r>
              <a:rPr lang="en-GB" sz="3100" dirty="0" smtClean="0"/>
              <a:t>Some resistance amongst  some practice educators, reported by students – workload, used to using other form</a:t>
            </a:r>
          </a:p>
          <a:p>
            <a:pPr eaLnBrk="1" fontAlgn="auto" hangingPunct="1">
              <a:lnSpc>
                <a:spcPct val="90000"/>
              </a:lnSpc>
              <a:spcAft>
                <a:spcPts val="0"/>
              </a:spcAft>
              <a:buFont typeface="Arial" pitchFamily="34" charset="0"/>
              <a:buChar char="•"/>
              <a:defRPr/>
            </a:pPr>
            <a:endParaRPr lang="en-GB" dirty="0" smtClean="0">
              <a:solidFill>
                <a:srgbClr val="0000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214313" y="285750"/>
            <a:ext cx="8715375" cy="6143625"/>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anchor="ctr"/>
          <a:lstStyle/>
          <a:p>
            <a:pPr algn="ctr">
              <a:defRPr/>
            </a:pPr>
            <a:endParaRPr lang="en-GB">
              <a:latin typeface="Calibri" pitchFamily="34" charset="0"/>
            </a:endParaRPr>
          </a:p>
        </p:txBody>
      </p:sp>
      <p:pic>
        <p:nvPicPr>
          <p:cNvPr id="10243" name="Picture 3" descr="ALPS 2col (with type) tif"/>
          <p:cNvPicPr>
            <a:picLocks noChangeAspect="1" noChangeArrowheads="1"/>
          </p:cNvPicPr>
          <p:nvPr/>
        </p:nvPicPr>
        <p:blipFill>
          <a:blip r:embed="rId3"/>
          <a:srcRect l="-888" r="28706" b="16080"/>
          <a:stretch>
            <a:fillRect/>
          </a:stretch>
        </p:blipFill>
        <p:spPr bwMode="auto">
          <a:xfrm>
            <a:off x="900113" y="115888"/>
            <a:ext cx="1582737" cy="898525"/>
          </a:xfrm>
          <a:prstGeom prst="rect">
            <a:avLst/>
          </a:prstGeom>
          <a:noFill/>
          <a:ln w="9525">
            <a:noFill/>
            <a:miter lim="800000"/>
            <a:headEnd/>
            <a:tailEnd/>
          </a:ln>
        </p:spPr>
      </p:pic>
      <p:sp>
        <p:nvSpPr>
          <p:cNvPr id="10244" name="Text Box 4"/>
          <p:cNvSpPr txBox="1">
            <a:spLocks noChangeArrowheads="1"/>
          </p:cNvSpPr>
          <p:nvPr/>
        </p:nvSpPr>
        <p:spPr bwMode="auto">
          <a:xfrm>
            <a:off x="3008313" y="6496050"/>
            <a:ext cx="3282950"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4"/>
              </a:rPr>
              <a:t>http://www.alps-cetl.ac.uk</a:t>
            </a:r>
            <a:r>
              <a:rPr lang="en-GB" sz="900">
                <a:latin typeface="Arial Unicode MS" pitchFamily="34" charset="-128"/>
              </a:rPr>
              <a:t> </a:t>
            </a:r>
          </a:p>
        </p:txBody>
      </p:sp>
      <p:sp>
        <p:nvSpPr>
          <p:cNvPr id="10245" name="Rectangle 5"/>
          <p:cNvSpPr>
            <a:spLocks noGrp="1" noChangeArrowheads="1"/>
          </p:cNvSpPr>
          <p:nvPr>
            <p:ph type="title"/>
          </p:nvPr>
        </p:nvSpPr>
        <p:spPr>
          <a:xfrm>
            <a:off x="3071813" y="357188"/>
            <a:ext cx="4643437" cy="642937"/>
          </a:xfrm>
        </p:spPr>
        <p:txBody>
          <a:bodyPr/>
          <a:lstStyle/>
          <a:p>
            <a:pPr algn="l" eaLnBrk="1" hangingPunct="1"/>
            <a:r>
              <a:rPr lang="en-GB" sz="3600" b="1" smtClean="0">
                <a:solidFill>
                  <a:srgbClr val="0066FF"/>
                </a:solidFill>
              </a:rPr>
              <a:t>Focus group feedback</a:t>
            </a:r>
            <a:endParaRPr lang="en-US" sz="3600" b="1" smtClean="0">
              <a:solidFill>
                <a:srgbClr val="0066FF"/>
              </a:solidFill>
            </a:endParaRPr>
          </a:p>
        </p:txBody>
      </p:sp>
      <p:sp>
        <p:nvSpPr>
          <p:cNvPr id="19462" name="Rectangle 6"/>
          <p:cNvSpPr>
            <a:spLocks noGrp="1" noChangeArrowheads="1"/>
          </p:cNvSpPr>
          <p:nvPr>
            <p:ph type="body" idx="1"/>
          </p:nvPr>
        </p:nvSpPr>
        <p:spPr>
          <a:xfrm>
            <a:off x="428625" y="1071546"/>
            <a:ext cx="8358188" cy="5357850"/>
          </a:xfrm>
        </p:spPr>
        <p:txBody>
          <a:bodyPr rtlCol="0">
            <a:normAutofit lnSpcReduction="10000"/>
          </a:bodyPr>
          <a:lstStyle/>
          <a:p>
            <a:pPr eaLnBrk="1" fontAlgn="auto" hangingPunct="1">
              <a:spcAft>
                <a:spcPts val="0"/>
              </a:spcAft>
              <a:buFont typeface="Arial" charset="0"/>
              <a:buNone/>
              <a:defRPr/>
            </a:pPr>
            <a:r>
              <a:rPr lang="en-GB" sz="1800" dirty="0" smtClean="0"/>
              <a:t>I found (the questions) really helpful because with some of the service users that I was working with, when someone asked; ‘What do you think of…?’  They didn’t know what to say so it gave .. good guidance for them to know what kind of things we wanted them to look for.</a:t>
            </a:r>
          </a:p>
          <a:p>
            <a:pPr eaLnBrk="1" fontAlgn="auto" hangingPunct="1">
              <a:spcAft>
                <a:spcPts val="0"/>
              </a:spcAft>
              <a:buFont typeface="Arial" charset="0"/>
              <a:buNone/>
              <a:defRPr/>
            </a:pPr>
            <a:r>
              <a:rPr lang="en-GB" sz="1800" dirty="0" smtClean="0"/>
              <a:t>My practice placement educator, she likes the guidance, you know … what to write.</a:t>
            </a:r>
          </a:p>
          <a:p>
            <a:pPr eaLnBrk="1" fontAlgn="auto" hangingPunct="1">
              <a:spcAft>
                <a:spcPts val="0"/>
              </a:spcAft>
              <a:buFont typeface="Arial" charset="0"/>
              <a:buNone/>
              <a:defRPr/>
            </a:pPr>
            <a:r>
              <a:rPr lang="en-GB" sz="1800" dirty="0" smtClean="0"/>
              <a:t>My practice teacher …… she didn’t use it but the next person who did my direct observation used it and then she saw that report and said that next time we would use it.</a:t>
            </a:r>
          </a:p>
          <a:p>
            <a:pPr eaLnBrk="1" fontAlgn="auto" hangingPunct="1">
              <a:spcAft>
                <a:spcPts val="0"/>
              </a:spcAft>
              <a:buFont typeface="Arial" charset="0"/>
              <a:buNone/>
              <a:defRPr/>
            </a:pPr>
            <a:r>
              <a:rPr lang="en-GB" sz="1800" dirty="0" smtClean="0"/>
              <a:t>There’s an increased emphasis on our reflective practice so it’s very good for that.</a:t>
            </a:r>
          </a:p>
          <a:p>
            <a:pPr eaLnBrk="1" fontAlgn="auto" hangingPunct="1">
              <a:spcAft>
                <a:spcPts val="0"/>
              </a:spcAft>
              <a:buFont typeface="Arial" charset="0"/>
              <a:buNone/>
              <a:defRPr/>
            </a:pPr>
            <a:r>
              <a:rPr lang="en-GB" sz="1800" dirty="0" smtClean="0"/>
              <a:t> I think I would have found that really difficult (if the form didn’t have the NOS and examples of how to use them)… looking at the examples that were given it them made me think ‘ah right that does meet that role’ when I would have thought my work actually wasn’t meeting as many roles as it was. It helped me to reflect and actually I’m doing a lot more than I think I am, so I think I would’ve found it difficult to do…….. I would agree with that (</a:t>
            </a:r>
            <a:r>
              <a:rPr lang="en-GB" sz="1800" i="1" dirty="0" smtClean="0"/>
              <a:t>several students</a:t>
            </a:r>
            <a:r>
              <a:rPr lang="en-GB" sz="1800" dirty="0" smtClean="0"/>
              <a:t>)</a:t>
            </a:r>
          </a:p>
          <a:p>
            <a:pPr eaLnBrk="1" fontAlgn="auto" hangingPunct="1">
              <a:spcAft>
                <a:spcPts val="0"/>
              </a:spcAft>
              <a:buFont typeface="Arial" charset="0"/>
              <a:buNone/>
              <a:defRPr/>
            </a:pPr>
            <a:r>
              <a:rPr lang="en-GB" sz="1800" dirty="0" smtClean="0"/>
              <a:t>It’s more focused evidence as well.</a:t>
            </a:r>
          </a:p>
          <a:p>
            <a:pPr eaLnBrk="1" fontAlgn="auto" hangingPunct="1">
              <a:spcAft>
                <a:spcPts val="0"/>
              </a:spcAft>
              <a:buFont typeface="Arial" charset="0"/>
              <a:buNone/>
              <a:defRPr/>
            </a:pPr>
            <a:r>
              <a:rPr lang="en-GB" sz="1800" dirty="0" smtClean="0"/>
              <a:t>Consistency of feedback across the three focus groups over two placements  and three </a:t>
            </a:r>
          </a:p>
          <a:p>
            <a:pPr eaLnBrk="1" fontAlgn="auto" hangingPunct="1">
              <a:spcAft>
                <a:spcPts val="0"/>
              </a:spcAft>
              <a:buFont typeface="Arial" charset="0"/>
              <a:buNone/>
              <a:defRPr/>
            </a:pPr>
            <a:r>
              <a:rPr lang="en-GB" sz="1800" dirty="0" smtClean="0"/>
              <a:t>academic  levels</a:t>
            </a:r>
          </a:p>
          <a:p>
            <a:pPr eaLnBrk="1" fontAlgn="auto" hangingPunct="1">
              <a:spcAft>
                <a:spcPts val="0"/>
              </a:spcAft>
              <a:buFont typeface="Arial" charset="0"/>
              <a:buNone/>
              <a:defRPr/>
            </a:pPr>
            <a:endParaRPr lang="en-GB" sz="1800" dirty="0" smtClean="0"/>
          </a:p>
          <a:p>
            <a:pPr eaLnBrk="1" fontAlgn="auto" hangingPunct="1">
              <a:spcAft>
                <a:spcPts val="0"/>
              </a:spcAft>
              <a:buFont typeface="Arial" charset="0"/>
              <a:buNone/>
              <a:defRPr/>
            </a:pPr>
            <a:endParaRPr lang="en-GB" sz="1800" dirty="0" smtClean="0"/>
          </a:p>
          <a:p>
            <a:pPr eaLnBrk="1" fontAlgn="auto" hangingPunct="1">
              <a:spcAft>
                <a:spcPts val="0"/>
              </a:spcAft>
              <a:buFont typeface="Arial" charset="0"/>
              <a:buNone/>
              <a:defRPr/>
            </a:pPr>
            <a:endParaRPr lang="en-GB" sz="1800" dirty="0" smtClean="0"/>
          </a:p>
          <a:p>
            <a:pPr eaLnBrk="1" fontAlgn="auto" hangingPunct="1">
              <a:spcAft>
                <a:spcPts val="0"/>
              </a:spcAft>
              <a:buFont typeface="Arial" charset="0"/>
              <a:buNone/>
              <a:defRPr/>
            </a:pPr>
            <a:endParaRPr lang="en-GB" sz="1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ChangeArrowheads="1"/>
          </p:cNvSpPr>
          <p:nvPr/>
        </p:nvSpPr>
        <p:spPr bwMode="auto">
          <a:xfrm>
            <a:off x="214313" y="285750"/>
            <a:ext cx="8715375" cy="6143625"/>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anchor="ctr"/>
          <a:lstStyle/>
          <a:p>
            <a:pPr algn="ctr">
              <a:defRPr/>
            </a:pPr>
            <a:endParaRPr lang="en-GB">
              <a:latin typeface="Calibri" pitchFamily="34" charset="0"/>
            </a:endParaRPr>
          </a:p>
        </p:txBody>
      </p:sp>
      <p:pic>
        <p:nvPicPr>
          <p:cNvPr id="11267" name="Picture 3" descr="ALPS 2col (with type) tif"/>
          <p:cNvPicPr>
            <a:picLocks noChangeAspect="1" noChangeArrowheads="1"/>
          </p:cNvPicPr>
          <p:nvPr/>
        </p:nvPicPr>
        <p:blipFill>
          <a:blip r:embed="rId3"/>
          <a:srcRect l="-888" r="28706" b="16080"/>
          <a:stretch>
            <a:fillRect/>
          </a:stretch>
        </p:blipFill>
        <p:spPr bwMode="auto">
          <a:xfrm>
            <a:off x="900113" y="115888"/>
            <a:ext cx="1582737" cy="898525"/>
          </a:xfrm>
          <a:prstGeom prst="rect">
            <a:avLst/>
          </a:prstGeom>
          <a:noFill/>
          <a:ln w="9525">
            <a:noFill/>
            <a:miter lim="800000"/>
            <a:headEnd/>
            <a:tailEnd/>
          </a:ln>
        </p:spPr>
      </p:pic>
      <p:sp>
        <p:nvSpPr>
          <p:cNvPr id="11268" name="Text Box 4"/>
          <p:cNvSpPr txBox="1">
            <a:spLocks noChangeArrowheads="1"/>
          </p:cNvSpPr>
          <p:nvPr/>
        </p:nvSpPr>
        <p:spPr bwMode="auto">
          <a:xfrm>
            <a:off x="3008313" y="6496050"/>
            <a:ext cx="3282950"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4"/>
              </a:rPr>
              <a:t>http://www.alps-cetl.ac.uk</a:t>
            </a:r>
            <a:r>
              <a:rPr lang="en-GB" sz="900">
                <a:latin typeface="Arial Unicode MS" pitchFamily="34" charset="-128"/>
              </a:rPr>
              <a:t> </a:t>
            </a:r>
          </a:p>
        </p:txBody>
      </p:sp>
      <p:sp>
        <p:nvSpPr>
          <p:cNvPr id="11269" name="Rectangle 5"/>
          <p:cNvSpPr>
            <a:spLocks noGrp="1" noChangeArrowheads="1"/>
          </p:cNvSpPr>
          <p:nvPr>
            <p:ph type="title"/>
          </p:nvPr>
        </p:nvSpPr>
        <p:spPr>
          <a:xfrm>
            <a:off x="2771800" y="404664"/>
            <a:ext cx="4248472" cy="889149"/>
          </a:xfrm>
        </p:spPr>
        <p:txBody>
          <a:bodyPr/>
          <a:lstStyle/>
          <a:p>
            <a:pPr algn="l" eaLnBrk="1" hangingPunct="1"/>
            <a:r>
              <a:rPr lang="en-US" sz="3600" b="1" dirty="0" smtClean="0">
                <a:solidFill>
                  <a:srgbClr val="0066FF"/>
                </a:solidFill>
              </a:rPr>
              <a:t>	Bibliography</a:t>
            </a:r>
          </a:p>
        </p:txBody>
      </p:sp>
      <p:sp>
        <p:nvSpPr>
          <p:cNvPr id="11270" name="Rectangle 6"/>
          <p:cNvSpPr>
            <a:spLocks noGrp="1" noChangeArrowheads="1"/>
          </p:cNvSpPr>
          <p:nvPr>
            <p:ph type="body" idx="1"/>
          </p:nvPr>
        </p:nvSpPr>
        <p:spPr>
          <a:xfrm>
            <a:off x="468313" y="1071547"/>
            <a:ext cx="8175625" cy="5214954"/>
          </a:xfrm>
        </p:spPr>
        <p:txBody>
          <a:bodyPr/>
          <a:lstStyle/>
          <a:p>
            <a:pPr algn="ctr" eaLnBrk="1" hangingPunct="1">
              <a:lnSpc>
                <a:spcPct val="90000"/>
              </a:lnSpc>
              <a:buFont typeface="Arial" charset="0"/>
              <a:buNone/>
            </a:pPr>
            <a:endParaRPr lang="en-GB" dirty="0" smtClean="0">
              <a:solidFill>
                <a:srgbClr val="0000FF"/>
              </a:solidFill>
            </a:endParaRPr>
          </a:p>
          <a:p>
            <a:pPr eaLnBrk="1" hangingPunct="1">
              <a:lnSpc>
                <a:spcPct val="90000"/>
              </a:lnSpc>
              <a:buFont typeface="Arial" charset="0"/>
              <a:buNone/>
            </a:pPr>
            <a:r>
              <a:rPr lang="en-GB" sz="2400" dirty="0" smtClean="0">
                <a:solidFill>
                  <a:srgbClr val="0066FF"/>
                </a:solidFill>
              </a:rPr>
              <a:t>BOUD D (2000) </a:t>
            </a:r>
            <a:r>
              <a:rPr lang="en-GB" sz="2400" i="1" dirty="0" smtClean="0">
                <a:solidFill>
                  <a:srgbClr val="0066FF"/>
                </a:solidFill>
              </a:rPr>
              <a:t>Sustainable assessment: rethinking assessment for the Learning Society. </a:t>
            </a:r>
            <a:r>
              <a:rPr lang="en-GB" sz="2400" dirty="0" smtClean="0">
                <a:solidFill>
                  <a:srgbClr val="0066FF"/>
                </a:solidFill>
              </a:rPr>
              <a:t>Studies in Continuing Education. 22:2. </a:t>
            </a:r>
          </a:p>
          <a:p>
            <a:pPr eaLnBrk="1" hangingPunct="1">
              <a:lnSpc>
                <a:spcPct val="90000"/>
              </a:lnSpc>
              <a:buFont typeface="Arial" charset="0"/>
              <a:buNone/>
            </a:pPr>
            <a:r>
              <a:rPr lang="en-GB" sz="2400" dirty="0" smtClean="0">
                <a:solidFill>
                  <a:srgbClr val="0066FF"/>
                </a:solidFill>
              </a:rPr>
              <a:t>FALCHIKOV N (2005) </a:t>
            </a:r>
            <a:r>
              <a:rPr lang="en-GB" sz="2400" i="1" dirty="0" smtClean="0">
                <a:solidFill>
                  <a:srgbClr val="0066FF"/>
                </a:solidFill>
              </a:rPr>
              <a:t>Improving Assessment Through Student Involvement. </a:t>
            </a:r>
            <a:r>
              <a:rPr lang="en-GB" sz="2400" dirty="0" err="1" smtClean="0">
                <a:solidFill>
                  <a:srgbClr val="0066FF"/>
                </a:solidFill>
              </a:rPr>
              <a:t>Routledge</a:t>
            </a:r>
            <a:r>
              <a:rPr lang="en-GB" sz="2400" dirty="0" smtClean="0">
                <a:solidFill>
                  <a:srgbClr val="0066FF"/>
                </a:solidFill>
              </a:rPr>
              <a:t> Farmer Oxford</a:t>
            </a:r>
          </a:p>
          <a:p>
            <a:pPr eaLnBrk="1" hangingPunct="1">
              <a:lnSpc>
                <a:spcPct val="90000"/>
              </a:lnSpc>
              <a:buFont typeface="Arial" charset="0"/>
              <a:buNone/>
            </a:pPr>
            <a:r>
              <a:rPr lang="en-GB" sz="2400" dirty="0" smtClean="0">
                <a:solidFill>
                  <a:srgbClr val="0066FF"/>
                </a:solidFill>
              </a:rPr>
              <a:t>HOLT et al (2010) </a:t>
            </a:r>
            <a:r>
              <a:rPr lang="en-GB" sz="2400" i="1" dirty="0" smtClean="0">
                <a:solidFill>
                  <a:srgbClr val="0066FF"/>
                </a:solidFill>
              </a:rPr>
              <a:t>Identifying Common Competencies in Health and Social Care: an example of multi-institutional and </a:t>
            </a:r>
            <a:r>
              <a:rPr lang="en-GB" sz="2400" i="1" dirty="0" err="1" smtClean="0">
                <a:solidFill>
                  <a:srgbClr val="0066FF"/>
                </a:solidFill>
              </a:rPr>
              <a:t>interprofessional</a:t>
            </a:r>
            <a:r>
              <a:rPr lang="en-GB" sz="2400" i="1" dirty="0" smtClean="0">
                <a:solidFill>
                  <a:srgbClr val="0066FF"/>
                </a:solidFill>
              </a:rPr>
              <a:t> working. </a:t>
            </a:r>
            <a:r>
              <a:rPr lang="en-GB" sz="2400" dirty="0" smtClean="0">
                <a:solidFill>
                  <a:srgbClr val="0066FF"/>
                </a:solidFill>
              </a:rPr>
              <a:t>Nurse Education Today. 30:3</a:t>
            </a:r>
          </a:p>
          <a:p>
            <a:pPr eaLnBrk="1" hangingPunct="1">
              <a:lnSpc>
                <a:spcPct val="90000"/>
              </a:lnSpc>
              <a:buFont typeface="Arial" charset="0"/>
              <a:buNone/>
            </a:pPr>
            <a:r>
              <a:rPr lang="en-GB" sz="2400" dirty="0" smtClean="0">
                <a:solidFill>
                  <a:srgbClr val="0066FF"/>
                </a:solidFill>
              </a:rPr>
              <a:t>HUMPHREY C (2007) </a:t>
            </a:r>
            <a:r>
              <a:rPr lang="en-GB" sz="2400" i="1" dirty="0" smtClean="0">
                <a:solidFill>
                  <a:srgbClr val="0066FF"/>
                </a:solidFill>
              </a:rPr>
              <a:t>Observing Students’ Practice (through the looking glass and beyond) </a:t>
            </a:r>
            <a:r>
              <a:rPr lang="en-GB" sz="2400" dirty="0" smtClean="0">
                <a:solidFill>
                  <a:srgbClr val="0066FF"/>
                </a:solidFill>
              </a:rPr>
              <a:t>Social Work Education 11:2</a:t>
            </a:r>
          </a:p>
          <a:p>
            <a:pPr eaLnBrk="1" hangingPunct="1">
              <a:lnSpc>
                <a:spcPct val="90000"/>
              </a:lnSpc>
              <a:buFont typeface="Arial" charset="0"/>
              <a:buNone/>
            </a:pPr>
            <a:r>
              <a:rPr lang="en-GB" sz="2400" i="1" dirty="0" smtClean="0">
                <a:solidFill>
                  <a:srgbClr val="0066FF"/>
                </a:solidFill>
              </a:rPr>
              <a:t>Building a Safe, Confident Future</a:t>
            </a:r>
            <a:r>
              <a:rPr lang="en-GB" sz="2400" dirty="0" smtClean="0">
                <a:solidFill>
                  <a:srgbClr val="0066FF"/>
                </a:solidFill>
              </a:rPr>
              <a:t>: the final report of the Social Work Taskforce (2009) </a:t>
            </a:r>
            <a:r>
              <a:rPr lang="en-GB" sz="2400" dirty="0" smtClean="0">
                <a:solidFill>
                  <a:srgbClr val="0066FF"/>
                </a:solidFill>
                <a:hlinkClick r:id="rId5"/>
              </a:rPr>
              <a:t>http://</a:t>
            </a:r>
            <a:r>
              <a:rPr lang="en-GB" sz="2400" smtClean="0">
                <a:solidFill>
                  <a:srgbClr val="0066FF"/>
                </a:solidFill>
                <a:hlinkClick r:id="rId5"/>
              </a:rPr>
              <a:t>publications.dcsf.gov.uk</a:t>
            </a:r>
            <a:r>
              <a:rPr lang="en-GB" sz="2400" smtClean="0">
                <a:solidFill>
                  <a:srgbClr val="0066FF"/>
                </a:solidFill>
              </a:rPr>
              <a:t> accessed 24.06.10</a:t>
            </a:r>
            <a:endParaRPr lang="en-GB" sz="2400" dirty="0" smtClean="0">
              <a:solidFill>
                <a:srgbClr val="0066FF"/>
              </a:solidFill>
            </a:endParaRPr>
          </a:p>
          <a:p>
            <a:pPr algn="ctr" eaLnBrk="1" hangingPunct="1">
              <a:lnSpc>
                <a:spcPct val="90000"/>
              </a:lnSpc>
              <a:buFont typeface="Arial" charset="0"/>
              <a:buNone/>
            </a:pPr>
            <a:endParaRPr lang="en-GB" dirty="0" smtClean="0">
              <a:solidFill>
                <a:srgbClr val="0000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ChangeArrowheads="1"/>
          </p:cNvSpPr>
          <p:nvPr/>
        </p:nvSpPr>
        <p:spPr bwMode="auto">
          <a:xfrm>
            <a:off x="214313" y="285750"/>
            <a:ext cx="8715375" cy="6143625"/>
          </a:xfrm>
          <a:prstGeom prst="roundRect">
            <a:avLst>
              <a:gd name="adj" fmla="val 16667"/>
            </a:avLst>
          </a:prstGeom>
          <a:gradFill rotWithShape="1">
            <a:gsLst>
              <a:gs pos="0">
                <a:schemeClr val="bg1"/>
              </a:gs>
              <a:gs pos="100000">
                <a:schemeClr val="accent1">
                  <a:alpha val="67000"/>
                </a:schemeClr>
              </a:gs>
            </a:gsLst>
            <a:lin ang="5400000" scaled="1"/>
          </a:gradFill>
          <a:ln w="12700">
            <a:solidFill>
              <a:schemeClr val="accent1">
                <a:lumMod val="75000"/>
              </a:schemeClr>
            </a:solidFill>
            <a:round/>
            <a:headEnd/>
            <a:tailEnd/>
          </a:ln>
        </p:spPr>
        <p:txBody>
          <a:bodyPr wrap="none" anchor="ctr"/>
          <a:lstStyle/>
          <a:p>
            <a:pPr algn="ctr">
              <a:defRPr/>
            </a:pPr>
            <a:endParaRPr lang="en-GB">
              <a:latin typeface="Calibri" pitchFamily="34" charset="0"/>
            </a:endParaRPr>
          </a:p>
        </p:txBody>
      </p:sp>
      <p:pic>
        <p:nvPicPr>
          <p:cNvPr id="11267" name="Picture 3" descr="ALPS 2col (with type) tif"/>
          <p:cNvPicPr>
            <a:picLocks noChangeAspect="1" noChangeArrowheads="1"/>
          </p:cNvPicPr>
          <p:nvPr/>
        </p:nvPicPr>
        <p:blipFill>
          <a:blip r:embed="rId3"/>
          <a:srcRect l="-888" r="28706" b="16080"/>
          <a:stretch>
            <a:fillRect/>
          </a:stretch>
        </p:blipFill>
        <p:spPr bwMode="auto">
          <a:xfrm>
            <a:off x="900113" y="115888"/>
            <a:ext cx="1582737" cy="898525"/>
          </a:xfrm>
          <a:prstGeom prst="rect">
            <a:avLst/>
          </a:prstGeom>
          <a:noFill/>
          <a:ln w="9525">
            <a:noFill/>
            <a:miter lim="800000"/>
            <a:headEnd/>
            <a:tailEnd/>
          </a:ln>
        </p:spPr>
      </p:pic>
      <p:sp>
        <p:nvSpPr>
          <p:cNvPr id="11268" name="Text Box 4"/>
          <p:cNvSpPr txBox="1">
            <a:spLocks noChangeArrowheads="1"/>
          </p:cNvSpPr>
          <p:nvPr/>
        </p:nvSpPr>
        <p:spPr bwMode="auto">
          <a:xfrm>
            <a:off x="3008313" y="6496050"/>
            <a:ext cx="3282950" cy="365125"/>
          </a:xfrm>
          <a:prstGeom prst="rect">
            <a:avLst/>
          </a:prstGeom>
          <a:noFill/>
          <a:ln w="9525">
            <a:noFill/>
            <a:miter lim="800000"/>
            <a:headEnd/>
            <a:tailEnd/>
          </a:ln>
        </p:spPr>
        <p:txBody>
          <a:bodyPr wrap="none">
            <a:spAutoFit/>
          </a:bodyPr>
          <a:lstStyle/>
          <a:p>
            <a:pPr algn="ctr"/>
            <a:r>
              <a:rPr lang="en-GB" sz="900">
                <a:latin typeface="Arial Unicode MS" pitchFamily="34" charset="-128"/>
              </a:rPr>
              <a:t>Assessment and Learning in Practice Settings (ALPS) ©</a:t>
            </a:r>
          </a:p>
          <a:p>
            <a:pPr algn="ctr"/>
            <a:r>
              <a:rPr lang="en-GB" sz="900">
                <a:latin typeface="Arial Unicode MS" pitchFamily="34" charset="-128"/>
                <a:hlinkClick r:id="rId4"/>
              </a:rPr>
              <a:t>http://www.alps-cetl.ac.uk</a:t>
            </a:r>
            <a:r>
              <a:rPr lang="en-GB" sz="900">
                <a:latin typeface="Arial Unicode MS" pitchFamily="34" charset="-128"/>
              </a:rPr>
              <a:t> </a:t>
            </a:r>
          </a:p>
        </p:txBody>
      </p:sp>
      <p:sp>
        <p:nvSpPr>
          <p:cNvPr id="11269" name="Rectangle 5"/>
          <p:cNvSpPr>
            <a:spLocks noGrp="1" noChangeArrowheads="1"/>
          </p:cNvSpPr>
          <p:nvPr>
            <p:ph type="title"/>
          </p:nvPr>
        </p:nvSpPr>
        <p:spPr>
          <a:xfrm>
            <a:off x="4143375" y="357188"/>
            <a:ext cx="2071688" cy="936625"/>
          </a:xfrm>
        </p:spPr>
        <p:txBody>
          <a:bodyPr/>
          <a:lstStyle/>
          <a:p>
            <a:pPr algn="l" eaLnBrk="1" hangingPunct="1"/>
            <a:r>
              <a:rPr lang="en-US" sz="3600" b="1" smtClean="0">
                <a:solidFill>
                  <a:srgbClr val="0066FF"/>
                </a:solidFill>
              </a:rPr>
              <a:t>Contacts</a:t>
            </a:r>
          </a:p>
        </p:txBody>
      </p:sp>
      <p:sp>
        <p:nvSpPr>
          <p:cNvPr id="11270" name="Rectangle 6"/>
          <p:cNvSpPr>
            <a:spLocks noGrp="1" noChangeArrowheads="1"/>
          </p:cNvSpPr>
          <p:nvPr>
            <p:ph type="body" idx="1"/>
          </p:nvPr>
        </p:nvSpPr>
        <p:spPr>
          <a:xfrm>
            <a:off x="468313" y="1071547"/>
            <a:ext cx="8175625" cy="5214954"/>
          </a:xfrm>
        </p:spPr>
        <p:txBody>
          <a:bodyPr/>
          <a:lstStyle/>
          <a:p>
            <a:pPr algn="ctr" eaLnBrk="1" hangingPunct="1">
              <a:lnSpc>
                <a:spcPct val="90000"/>
              </a:lnSpc>
              <a:buFont typeface="Arial" charset="0"/>
              <a:buNone/>
            </a:pPr>
            <a:endParaRPr lang="en-GB" dirty="0" smtClean="0">
              <a:solidFill>
                <a:srgbClr val="0000FF"/>
              </a:solidFill>
            </a:endParaRPr>
          </a:p>
          <a:p>
            <a:pPr algn="ctr" eaLnBrk="1" hangingPunct="1">
              <a:lnSpc>
                <a:spcPct val="90000"/>
              </a:lnSpc>
              <a:buFont typeface="Arial" charset="0"/>
              <a:buNone/>
            </a:pPr>
            <a:r>
              <a:rPr lang="en-GB" sz="2400" dirty="0" smtClean="0">
                <a:solidFill>
                  <a:srgbClr val="0066FF"/>
                </a:solidFill>
              </a:rPr>
              <a:t>If you are interested and would like to find out more </a:t>
            </a:r>
            <a:r>
              <a:rPr lang="en-GB" sz="2400" smtClean="0">
                <a:solidFill>
                  <a:srgbClr val="0066FF"/>
                </a:solidFill>
              </a:rPr>
              <a:t>or explore the </a:t>
            </a:r>
            <a:r>
              <a:rPr lang="en-GB" sz="2400" dirty="0" smtClean="0">
                <a:solidFill>
                  <a:srgbClr val="0066FF"/>
                </a:solidFill>
              </a:rPr>
              <a:t>use of these tools please get </a:t>
            </a:r>
            <a:r>
              <a:rPr lang="en-GB" sz="2400" smtClean="0">
                <a:solidFill>
                  <a:srgbClr val="0066FF"/>
                </a:solidFill>
              </a:rPr>
              <a:t>in touch;</a:t>
            </a:r>
            <a:endParaRPr lang="en-GB" sz="2400" dirty="0" smtClean="0">
              <a:solidFill>
                <a:srgbClr val="0066FF"/>
              </a:solidFill>
            </a:endParaRPr>
          </a:p>
          <a:p>
            <a:pPr algn="ctr" eaLnBrk="1" hangingPunct="1">
              <a:lnSpc>
                <a:spcPct val="90000"/>
              </a:lnSpc>
              <a:buFont typeface="Arial" charset="0"/>
              <a:buNone/>
            </a:pPr>
            <a:r>
              <a:rPr lang="en-GB" sz="3600" dirty="0" smtClean="0">
                <a:solidFill>
                  <a:srgbClr val="0066FF"/>
                </a:solidFill>
              </a:rPr>
              <a:t>Alan Murphy; </a:t>
            </a:r>
            <a:r>
              <a:rPr lang="en-GB" sz="3600" dirty="0" err="1" smtClean="0">
                <a:solidFill>
                  <a:srgbClr val="0066FF"/>
                </a:solidFill>
                <a:hlinkClick r:id="rId5"/>
              </a:rPr>
              <a:t>a.s.murphy@leeds.ac.uk</a:t>
            </a:r>
            <a:endParaRPr lang="en-GB" sz="3600" dirty="0" smtClean="0">
              <a:solidFill>
                <a:srgbClr val="0066FF"/>
              </a:solidFill>
            </a:endParaRPr>
          </a:p>
          <a:p>
            <a:pPr algn="ctr" eaLnBrk="1" hangingPunct="1">
              <a:lnSpc>
                <a:spcPct val="90000"/>
              </a:lnSpc>
              <a:buFont typeface="Arial" charset="0"/>
              <a:buNone/>
            </a:pPr>
            <a:r>
              <a:rPr lang="en-GB" sz="3600" dirty="0" smtClean="0">
                <a:solidFill>
                  <a:srgbClr val="0066FF"/>
                </a:solidFill>
              </a:rPr>
              <a:t>Julie Laxton; </a:t>
            </a:r>
            <a:r>
              <a:rPr lang="en-GB" sz="3600" dirty="0" err="1" smtClean="0">
                <a:solidFill>
                  <a:srgbClr val="0066FF"/>
                </a:solidFill>
                <a:hlinkClick r:id="rId6"/>
              </a:rPr>
              <a:t>j.c.laxton@leeds.ac.uk</a:t>
            </a:r>
            <a:r>
              <a:rPr lang="en-GB" sz="3600" dirty="0" smtClean="0">
                <a:solidFill>
                  <a:srgbClr val="0066FF"/>
                </a:solidFill>
              </a:rPr>
              <a:t> </a:t>
            </a:r>
          </a:p>
          <a:p>
            <a:pPr algn="ctr" eaLnBrk="1" hangingPunct="1">
              <a:lnSpc>
                <a:spcPct val="90000"/>
              </a:lnSpc>
              <a:buFont typeface="Arial" charset="0"/>
              <a:buNone/>
            </a:pPr>
            <a:endParaRPr lang="en-GB" sz="3600" dirty="0" smtClean="0">
              <a:solidFill>
                <a:srgbClr val="0066FF"/>
              </a:solidFill>
            </a:endParaRPr>
          </a:p>
          <a:p>
            <a:pPr algn="ctr" eaLnBrk="1" hangingPunct="1">
              <a:lnSpc>
                <a:spcPct val="90000"/>
              </a:lnSpc>
              <a:buFont typeface="Arial" charset="0"/>
              <a:buNone/>
            </a:pPr>
            <a:r>
              <a:rPr lang="en-GB" sz="3600" dirty="0" err="1" smtClean="0">
                <a:solidFill>
                  <a:srgbClr val="0066FF"/>
                </a:solidFill>
                <a:hlinkClick r:id="rId4"/>
              </a:rPr>
              <a:t>www.alps-cetl.ac.uk</a:t>
            </a:r>
            <a:endParaRPr lang="en-GB" sz="3600" dirty="0" smtClean="0">
              <a:solidFill>
                <a:srgbClr val="0066FF"/>
              </a:solidFill>
            </a:endParaRPr>
          </a:p>
          <a:p>
            <a:pPr algn="ctr" eaLnBrk="1" hangingPunct="1">
              <a:lnSpc>
                <a:spcPct val="90000"/>
              </a:lnSpc>
              <a:buFont typeface="Arial" charset="0"/>
              <a:buNone/>
            </a:pPr>
            <a:endParaRPr lang="en-GB" dirty="0" smtClean="0">
              <a:solidFill>
                <a:srgbClr val="0000FF"/>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502</TotalTime>
  <Words>1580</Words>
  <Application>Microsoft Office PowerPoint</Application>
  <PresentationFormat>On-screen Show (4:3)</PresentationFormat>
  <Paragraphs>238</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Five Assessment Tools; Developed out of the ALPS Common Competency maps</vt:lpstr>
      <vt:lpstr>Paper Based Tools</vt:lpstr>
      <vt:lpstr>Slide 7</vt:lpstr>
      <vt:lpstr>Focus group outcomes</vt:lpstr>
      <vt:lpstr>Focus group feedback</vt:lpstr>
      <vt:lpstr> Bibliography</vt:lpstr>
      <vt:lpstr>Contacts</vt:lpstr>
    </vt:vector>
  </TitlesOfParts>
  <Company>University of Leeds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School of Healthcare</dc:creator>
  <cp:lastModifiedBy>School of Healthcare</cp:lastModifiedBy>
  <cp:revision>91</cp:revision>
  <dcterms:created xsi:type="dcterms:W3CDTF">2010-02-12T08:29:52Z</dcterms:created>
  <dcterms:modified xsi:type="dcterms:W3CDTF">2010-07-15T08:23:12Z</dcterms:modified>
</cp:coreProperties>
</file>